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3" r:id="rId2"/>
    <p:sldId id="270" r:id="rId3"/>
    <p:sldId id="279" r:id="rId4"/>
    <p:sldId id="281" r:id="rId5"/>
    <p:sldId id="282" r:id="rId6"/>
    <p:sldId id="284" r:id="rId7"/>
    <p:sldId id="267" r:id="rId8"/>
    <p:sldId id="271" r:id="rId9"/>
    <p:sldId id="283" r:id="rId10"/>
    <p:sldId id="276" r:id="rId11"/>
    <p:sldId id="285" r:id="rId12"/>
    <p:sldId id="268" r:id="rId13"/>
    <p:sldId id="275" r:id="rId14"/>
    <p:sldId id="269" r:id="rId15"/>
    <p:sldId id="277" r:id="rId16"/>
    <p:sldId id="278" r:id="rId17"/>
    <p:sldId id="25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2F5597"/>
    <a:srgbClr val="315C84"/>
    <a:srgbClr val="D0CECE"/>
    <a:srgbClr val="F8A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1" autoAdjust="0"/>
    <p:restoredTop sz="92432"/>
  </p:normalViewPr>
  <p:slideViewPr>
    <p:cSldViewPr snapToGrid="0">
      <p:cViewPr>
        <p:scale>
          <a:sx n="97" d="100"/>
          <a:sy n="97" d="100"/>
        </p:scale>
        <p:origin x="504" y="-184"/>
      </p:cViewPr>
      <p:guideLst>
        <p:guide orient="horz" pos="2160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F61BB-71A3-497E-9BF8-0394A9399F40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CA793BC-F0B7-4BB3-B0AA-A33D114B4058}">
      <dgm:prSet/>
      <dgm:spPr/>
      <dgm:t>
        <a:bodyPr/>
        <a:lstStyle/>
        <a:p>
          <a:pPr latinLnBrk="1"/>
          <a:r>
            <a:rPr lang="ko-KR" dirty="0"/>
            <a:t>물리 보안</a:t>
          </a:r>
        </a:p>
      </dgm:t>
    </dgm:pt>
    <dgm:pt modelId="{6D45C93B-6F9E-4753-81F8-6FB67DD4EE55}" type="parTrans" cxnId="{23790BC9-81E7-4D63-B2E1-74D46C1E91E3}">
      <dgm:prSet/>
      <dgm:spPr/>
      <dgm:t>
        <a:bodyPr/>
        <a:lstStyle/>
        <a:p>
          <a:pPr latinLnBrk="1"/>
          <a:endParaRPr lang="ko-KR" altLang="en-US"/>
        </a:p>
      </dgm:t>
    </dgm:pt>
    <dgm:pt modelId="{B85400B5-784A-493A-9D55-BED93966F54F}" type="sibTrans" cxnId="{23790BC9-81E7-4D63-B2E1-74D46C1E91E3}">
      <dgm:prSet/>
      <dgm:spPr/>
      <dgm:t>
        <a:bodyPr/>
        <a:lstStyle/>
        <a:p>
          <a:pPr latinLnBrk="1"/>
          <a:endParaRPr lang="ko-KR" altLang="en-US"/>
        </a:p>
      </dgm:t>
    </dgm:pt>
    <dgm:pt modelId="{BCE7F9A3-AA54-4C6C-B3A9-0BD909B513BE}">
      <dgm:prSet/>
      <dgm:spPr/>
      <dgm:t>
        <a:bodyPr/>
        <a:lstStyle/>
        <a:p>
          <a:pPr latinLnBrk="1"/>
          <a:r>
            <a:rPr lang="ko-KR" altLang="en-US" dirty="0"/>
            <a:t>정보 보안</a:t>
          </a:r>
          <a:endParaRPr lang="ko-KR" dirty="0"/>
        </a:p>
      </dgm:t>
    </dgm:pt>
    <dgm:pt modelId="{ADF67359-3040-411A-AE43-1E22E5C5B113}" type="parTrans" cxnId="{CDB0BDCD-39C0-40C5-9792-CD6C3C3DAFC1}">
      <dgm:prSet/>
      <dgm:spPr/>
      <dgm:t>
        <a:bodyPr/>
        <a:lstStyle/>
        <a:p>
          <a:pPr latinLnBrk="1"/>
          <a:endParaRPr lang="ko-KR" altLang="en-US"/>
        </a:p>
      </dgm:t>
    </dgm:pt>
    <dgm:pt modelId="{938E6B32-B1E7-4F6A-B612-A625716F0DEF}" type="sibTrans" cxnId="{CDB0BDCD-39C0-40C5-9792-CD6C3C3DAFC1}">
      <dgm:prSet/>
      <dgm:spPr/>
      <dgm:t>
        <a:bodyPr/>
        <a:lstStyle/>
        <a:p>
          <a:pPr latinLnBrk="1"/>
          <a:endParaRPr lang="ko-KR" altLang="en-US"/>
        </a:p>
      </dgm:t>
    </dgm:pt>
    <dgm:pt modelId="{05423634-A702-4FA6-B7CF-5EF73289F334}">
      <dgm:prSet/>
      <dgm:spPr/>
      <dgm:t>
        <a:bodyPr/>
        <a:lstStyle/>
        <a:p>
          <a:pPr latinLnBrk="1"/>
          <a:r>
            <a:rPr lang="ko-KR" altLang="en-US" dirty="0"/>
            <a:t>융합 보안</a:t>
          </a:r>
          <a:endParaRPr lang="ko-KR" dirty="0"/>
        </a:p>
      </dgm:t>
    </dgm:pt>
    <dgm:pt modelId="{24ED7053-8C78-48E0-B307-7BE5C3104E99}" type="parTrans" cxnId="{9867DB6E-F719-4FE5-B90C-9FE5B9E0A26D}">
      <dgm:prSet/>
      <dgm:spPr/>
      <dgm:t>
        <a:bodyPr/>
        <a:lstStyle/>
        <a:p>
          <a:pPr latinLnBrk="1"/>
          <a:endParaRPr lang="ko-KR" altLang="en-US"/>
        </a:p>
      </dgm:t>
    </dgm:pt>
    <dgm:pt modelId="{48A3ED02-328C-42B5-A046-C876F1A92FD3}" type="sibTrans" cxnId="{9867DB6E-F719-4FE5-B90C-9FE5B9E0A26D}">
      <dgm:prSet/>
      <dgm:spPr/>
      <dgm:t>
        <a:bodyPr/>
        <a:lstStyle/>
        <a:p>
          <a:pPr latinLnBrk="1"/>
          <a:endParaRPr lang="ko-KR" altLang="en-US"/>
        </a:p>
      </dgm:t>
    </dgm:pt>
    <dgm:pt modelId="{568D0617-2F98-4092-AD41-E329259F8AB1}" type="pres">
      <dgm:prSet presAssocID="{126F61BB-71A3-497E-9BF8-0394A9399F4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032A73-79D0-4414-9D7D-19F39275641C}" type="pres">
      <dgm:prSet presAssocID="{126F61BB-71A3-497E-9BF8-0394A9399F40}" presName="ellipse" presStyleLbl="trBgShp" presStyleIdx="0" presStyleCnt="1"/>
      <dgm:spPr/>
    </dgm:pt>
    <dgm:pt modelId="{903EA8B3-BBB6-4A1A-8536-F1005FB10ED7}" type="pres">
      <dgm:prSet presAssocID="{126F61BB-71A3-497E-9BF8-0394A9399F40}" presName="arrow1" presStyleLbl="fgShp" presStyleIdx="0" presStyleCnt="1"/>
      <dgm:spPr/>
    </dgm:pt>
    <dgm:pt modelId="{C73BE9E8-9F4E-40C2-A342-EC48F473BD26}" type="pres">
      <dgm:prSet presAssocID="{126F61BB-71A3-497E-9BF8-0394A9399F40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8ECEE9-120D-4CA9-B7C6-9058259A9AD5}" type="pres">
      <dgm:prSet presAssocID="{BCE7F9A3-AA54-4C6C-B3A9-0BD909B513BE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8EAC5-8363-48A1-800B-8A37E0137BCF}" type="pres">
      <dgm:prSet presAssocID="{05423634-A702-4FA6-B7CF-5EF73289F334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E149A5-025C-411F-9E3B-73EE9C857E49}" type="pres">
      <dgm:prSet presAssocID="{126F61BB-71A3-497E-9BF8-0394A9399F40}" presName="funnel" presStyleLbl="trAlignAcc1" presStyleIdx="0" presStyleCnt="1" custScaleX="119287" custLinFactNeighborX="-680" custLinFactNeighborY="231"/>
      <dgm:spPr/>
    </dgm:pt>
  </dgm:ptLst>
  <dgm:cxnLst>
    <dgm:cxn modelId="{48B06BEC-504A-764B-9772-1A308946AE75}" type="presOf" srcId="{BCA793BC-F0B7-4BB3-B0AA-A33D114B4058}" destId="{D7E8EAC5-8363-48A1-800B-8A37E0137BCF}" srcOrd="0" destOrd="0" presId="urn:microsoft.com/office/officeart/2005/8/layout/funnel1"/>
    <dgm:cxn modelId="{AC497D9A-2BE8-D14C-8662-B89EA9979D12}" type="presOf" srcId="{126F61BB-71A3-497E-9BF8-0394A9399F40}" destId="{568D0617-2F98-4092-AD41-E329259F8AB1}" srcOrd="0" destOrd="0" presId="urn:microsoft.com/office/officeart/2005/8/layout/funnel1"/>
    <dgm:cxn modelId="{23790BC9-81E7-4D63-B2E1-74D46C1E91E3}" srcId="{126F61BB-71A3-497E-9BF8-0394A9399F40}" destId="{BCA793BC-F0B7-4BB3-B0AA-A33D114B4058}" srcOrd="0" destOrd="0" parTransId="{6D45C93B-6F9E-4753-81F8-6FB67DD4EE55}" sibTransId="{B85400B5-784A-493A-9D55-BED93966F54F}"/>
    <dgm:cxn modelId="{CDB0BDCD-39C0-40C5-9792-CD6C3C3DAFC1}" srcId="{126F61BB-71A3-497E-9BF8-0394A9399F40}" destId="{BCE7F9A3-AA54-4C6C-B3A9-0BD909B513BE}" srcOrd="1" destOrd="0" parTransId="{ADF67359-3040-411A-AE43-1E22E5C5B113}" sibTransId="{938E6B32-B1E7-4F6A-B612-A625716F0DEF}"/>
    <dgm:cxn modelId="{9867DB6E-F719-4FE5-B90C-9FE5B9E0A26D}" srcId="{126F61BB-71A3-497E-9BF8-0394A9399F40}" destId="{05423634-A702-4FA6-B7CF-5EF73289F334}" srcOrd="2" destOrd="0" parTransId="{24ED7053-8C78-48E0-B307-7BE5C3104E99}" sibTransId="{48A3ED02-328C-42B5-A046-C876F1A92FD3}"/>
    <dgm:cxn modelId="{1C054F70-836E-2144-A48E-8F4834FC9DFB}" type="presOf" srcId="{BCE7F9A3-AA54-4C6C-B3A9-0BD909B513BE}" destId="{FC8ECEE9-120D-4CA9-B7C6-9058259A9AD5}" srcOrd="0" destOrd="0" presId="urn:microsoft.com/office/officeart/2005/8/layout/funnel1"/>
    <dgm:cxn modelId="{04EE0E7F-9396-5842-A32B-1D333F4D9467}" type="presOf" srcId="{05423634-A702-4FA6-B7CF-5EF73289F334}" destId="{C73BE9E8-9F4E-40C2-A342-EC48F473BD26}" srcOrd="0" destOrd="0" presId="urn:microsoft.com/office/officeart/2005/8/layout/funnel1"/>
    <dgm:cxn modelId="{3E9A5DD4-D809-1341-9F12-73643271B1C0}" type="presParOf" srcId="{568D0617-2F98-4092-AD41-E329259F8AB1}" destId="{67032A73-79D0-4414-9D7D-19F39275641C}" srcOrd="0" destOrd="0" presId="urn:microsoft.com/office/officeart/2005/8/layout/funnel1"/>
    <dgm:cxn modelId="{A70E1EE1-97D6-1B44-81F3-991AEB534B72}" type="presParOf" srcId="{568D0617-2F98-4092-AD41-E329259F8AB1}" destId="{903EA8B3-BBB6-4A1A-8536-F1005FB10ED7}" srcOrd="1" destOrd="0" presId="urn:microsoft.com/office/officeart/2005/8/layout/funnel1"/>
    <dgm:cxn modelId="{2D845B82-BF4E-1F4B-BB6D-7DBA10986E85}" type="presParOf" srcId="{568D0617-2F98-4092-AD41-E329259F8AB1}" destId="{C73BE9E8-9F4E-40C2-A342-EC48F473BD26}" srcOrd="2" destOrd="0" presId="urn:microsoft.com/office/officeart/2005/8/layout/funnel1"/>
    <dgm:cxn modelId="{F9C526C0-821A-744C-9593-1B8F3F63A831}" type="presParOf" srcId="{568D0617-2F98-4092-AD41-E329259F8AB1}" destId="{FC8ECEE9-120D-4CA9-B7C6-9058259A9AD5}" srcOrd="3" destOrd="0" presId="urn:microsoft.com/office/officeart/2005/8/layout/funnel1"/>
    <dgm:cxn modelId="{F6DF9461-45D0-744C-9B8A-B703966B7C88}" type="presParOf" srcId="{568D0617-2F98-4092-AD41-E329259F8AB1}" destId="{D7E8EAC5-8363-48A1-800B-8A37E0137BCF}" srcOrd="4" destOrd="0" presId="urn:microsoft.com/office/officeart/2005/8/layout/funnel1"/>
    <dgm:cxn modelId="{089D01AB-3F0B-4E48-ACB2-82EC352AC40A}" type="presParOf" srcId="{568D0617-2F98-4092-AD41-E329259F8AB1}" destId="{2CE149A5-025C-411F-9E3B-73EE9C857E49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32A73-79D0-4414-9D7D-19F39275641C}">
      <dsp:nvSpPr>
        <dsp:cNvPr id="0" name=""/>
        <dsp:cNvSpPr/>
      </dsp:nvSpPr>
      <dsp:spPr>
        <a:xfrm>
          <a:off x="2040046" y="197081"/>
          <a:ext cx="3911317" cy="135834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EA8B3-BBB6-4A1A-8536-F1005FB10ED7}">
      <dsp:nvSpPr>
        <dsp:cNvPr id="0" name=""/>
        <dsp:cNvSpPr/>
      </dsp:nvSpPr>
      <dsp:spPr>
        <a:xfrm>
          <a:off x="3622765" y="3523218"/>
          <a:ext cx="758007" cy="48512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BE9E8-9F4E-40C2-A342-EC48F473BD26}">
      <dsp:nvSpPr>
        <dsp:cNvPr id="0" name=""/>
        <dsp:cNvSpPr/>
      </dsp:nvSpPr>
      <dsp:spPr>
        <a:xfrm>
          <a:off x="2182551" y="3911317"/>
          <a:ext cx="3638435" cy="909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/>
            <a:t>융합 보안</a:t>
          </a:r>
          <a:endParaRPr lang="ko-KR" sz="2600" kern="1200" dirty="0"/>
        </a:p>
      </dsp:txBody>
      <dsp:txXfrm>
        <a:off x="2182551" y="3911317"/>
        <a:ext cx="3638435" cy="909608"/>
      </dsp:txXfrm>
    </dsp:sp>
    <dsp:sp modelId="{FC8ECEE9-120D-4CA9-B7C6-9058259A9AD5}">
      <dsp:nvSpPr>
        <dsp:cNvPr id="0" name=""/>
        <dsp:cNvSpPr/>
      </dsp:nvSpPr>
      <dsp:spPr>
        <a:xfrm>
          <a:off x="3462068" y="1660339"/>
          <a:ext cx="1364413" cy="13644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/>
            <a:t>정보 보안</a:t>
          </a:r>
          <a:endParaRPr lang="ko-KR" sz="2200" kern="1200" dirty="0"/>
        </a:p>
      </dsp:txBody>
      <dsp:txXfrm>
        <a:off x="3661882" y="1860153"/>
        <a:ext cx="964785" cy="964785"/>
      </dsp:txXfrm>
    </dsp:sp>
    <dsp:sp modelId="{D7E8EAC5-8363-48A1-800B-8A37E0137BCF}">
      <dsp:nvSpPr>
        <dsp:cNvPr id="0" name=""/>
        <dsp:cNvSpPr/>
      </dsp:nvSpPr>
      <dsp:spPr>
        <a:xfrm>
          <a:off x="2485754" y="636726"/>
          <a:ext cx="1364413" cy="13644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200" kern="1200" dirty="0"/>
            <a:t>물리 보안</a:t>
          </a:r>
        </a:p>
      </dsp:txBody>
      <dsp:txXfrm>
        <a:off x="2685568" y="836540"/>
        <a:ext cx="964785" cy="964785"/>
      </dsp:txXfrm>
    </dsp:sp>
    <dsp:sp modelId="{2CE149A5-025C-411F-9E3B-73EE9C857E49}">
      <dsp:nvSpPr>
        <dsp:cNvPr id="0" name=""/>
        <dsp:cNvSpPr/>
      </dsp:nvSpPr>
      <dsp:spPr>
        <a:xfrm>
          <a:off x="1441132" y="38164"/>
          <a:ext cx="5063543" cy="339587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5AF91-372F-0744-B1C5-98DA17D4DBBB}" type="datetimeFigureOut">
              <a:rPr kumimoji="1" lang="ko-KR" altLang="en-US" smtClean="0"/>
              <a:t>2016. 11. 10.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D14DD-A003-F242-BF5C-57359DA2644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086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D14DD-A003-F242-BF5C-57359DA2644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606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대본 </a:t>
            </a:r>
            <a:r>
              <a:rPr lang="en-US" altLang="ko-KR" dirty="0" smtClean="0"/>
              <a:t>: IT</a:t>
            </a:r>
            <a:r>
              <a:rPr lang="ko-KR" altLang="en-US" dirty="0" smtClean="0"/>
              <a:t>기기 절도는 매년 증가 하고있습니다 다음과 같이 표를 보시면 계속 증가하고 있는것을 확인할수있습니다 그래서 </a:t>
            </a:r>
            <a:r>
              <a:rPr lang="ko-KR" altLang="en-US" dirty="0" smtClean="0"/>
              <a:t>우리는 </a:t>
            </a:r>
            <a:r>
              <a:rPr lang="ko-KR" altLang="en-US" dirty="0" smtClean="0"/>
              <a:t>부팅 정보를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상세하게 얻을 수 있는 라이브러리나 </a:t>
            </a:r>
            <a:r>
              <a:rPr lang="en-US" altLang="ko-KR" dirty="0" smtClean="0"/>
              <a:t>Framework</a:t>
            </a:r>
            <a:r>
              <a:rPr lang="ko-KR" altLang="en-US" dirty="0" smtClean="0"/>
              <a:t>는 왜 없을까 </a:t>
            </a:r>
            <a:r>
              <a:rPr lang="en-US" altLang="ko-KR" dirty="0" smtClean="0"/>
              <a:t>?</a:t>
            </a:r>
            <a:r>
              <a:rPr lang="ko-KR" altLang="en-US" dirty="0" smtClean="0"/>
              <a:t> 라고 생각해보았습니다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D14DD-A003-F242-BF5C-57359DA2644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3173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물리적 보안 장치 및 </a:t>
            </a:r>
            <a:r>
              <a:rPr kumimoji="1" lang="en-US" altLang="ko-KR" dirty="0" smtClean="0"/>
              <a:t>SW  </a:t>
            </a:r>
            <a:r>
              <a:rPr kumimoji="1" lang="ko-KR" altLang="en-US" dirty="0" smtClean="0"/>
              <a:t>보안 장치 문제점을 간단하게 설명 해드리겠습니다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D14DD-A003-F242-BF5C-57359DA2644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90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저희는 물리적 보안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정보보안 합친 웅합 보안을 만들어보자고 생각하였습니다 </a:t>
            </a:r>
            <a:endParaRPr kumimoji="1" lang="en-US" altLang="ko-KR" dirty="0" smtClean="0"/>
          </a:p>
          <a:p>
            <a:r>
              <a:rPr kumimoji="1" lang="ko-KR" altLang="en-US" dirty="0" smtClean="0"/>
              <a:t>물리적으로 </a:t>
            </a:r>
            <a:r>
              <a:rPr kumimoji="1" lang="en-US" altLang="ko-KR" dirty="0" smtClean="0"/>
              <a:t>PC</a:t>
            </a:r>
            <a:r>
              <a:rPr kumimoji="1" lang="ko-KR" altLang="en-US" dirty="0" smtClean="0"/>
              <a:t>를 다시 되찾을 뿐만 아니라 부팅 정보를 상세하게 얻을 수 있는 </a:t>
            </a:r>
            <a:r>
              <a:rPr kumimoji="1" lang="en-US" altLang="ko-KR" dirty="0" err="1" smtClean="0"/>
              <a:t>Framwork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필요하다 고 생각하였습니다 그 결과 우리는 </a:t>
            </a:r>
            <a:r>
              <a:rPr lang="ko-KR" altLang="en-US" dirty="0" smtClean="0"/>
              <a:t>그 결과 </a:t>
            </a:r>
            <a:endParaRPr lang="en-US" altLang="ko-KR" dirty="0" smtClean="0"/>
          </a:p>
          <a:p>
            <a:r>
              <a:rPr lang="ko-KR" altLang="en-US" dirty="0" smtClean="0"/>
              <a:t>우리는 </a:t>
            </a:r>
            <a:r>
              <a:rPr lang="ko-KR" altLang="en-US" b="1" dirty="0" smtClean="0"/>
              <a:t>부팅 시 주변 환경 정보를 얻을 수 있는 </a:t>
            </a:r>
            <a:r>
              <a:rPr lang="en-US" altLang="ko-KR" b="1" dirty="0" err="1" smtClean="0"/>
              <a:t>Framwork</a:t>
            </a:r>
            <a:r>
              <a:rPr lang="ko-KR" altLang="en-US" b="1" dirty="0" smtClean="0"/>
              <a:t> 개발하였습니다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b="1" dirty="0" smtClean="0"/>
              <a:t>Web</a:t>
            </a:r>
            <a:r>
              <a:rPr lang="ko-KR" altLang="en-US" b="1" dirty="0" smtClean="0"/>
              <a:t>을 통해 </a:t>
            </a:r>
            <a:r>
              <a:rPr lang="en-US" altLang="ko-KR" b="1" dirty="0" smtClean="0"/>
              <a:t>IP, AP </a:t>
            </a:r>
            <a:r>
              <a:rPr lang="en-US" altLang="ko-KR" b="1" dirty="0" err="1" smtClean="0"/>
              <a:t>ssid</a:t>
            </a:r>
            <a:r>
              <a:rPr lang="en-US" altLang="ko-KR" b="1" dirty="0" smtClean="0"/>
              <a:t> ,</a:t>
            </a:r>
            <a:r>
              <a:rPr lang="ko-KR" altLang="en-US" b="1" dirty="0" smtClean="0"/>
              <a:t>접속시간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를 기록하게 부팅정보를 상세하게 파악 가능하게 하였습니다</a:t>
            </a:r>
            <a:r>
              <a:rPr lang="en-US" altLang="ko-KR" b="1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D14DD-A003-F242-BF5C-57359DA2644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440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저희 시스템 구성도는 다음과 같습니다 </a:t>
            </a:r>
            <a:r>
              <a:rPr kumimoji="1" lang="en-US" altLang="ko-KR" dirty="0" err="1" smtClean="0"/>
              <a:t>BootSystem</a:t>
            </a:r>
            <a:r>
              <a:rPr kumimoji="1" lang="en-US" altLang="ko-KR" baseline="0" dirty="0" smtClean="0"/>
              <a:t> / </a:t>
            </a:r>
            <a:r>
              <a:rPr kumimoji="1" lang="en-US" altLang="ko-KR" baseline="0" dirty="0" err="1" smtClean="0"/>
              <a:t>MiddleServer</a:t>
            </a:r>
            <a:r>
              <a:rPr kumimoji="1" lang="en-US" altLang="ko-KR" baseline="0" dirty="0" smtClean="0"/>
              <a:t> System / web Server </a:t>
            </a:r>
            <a:r>
              <a:rPr kumimoji="1" lang="ko-KR" altLang="en-US" baseline="0" dirty="0" smtClean="0"/>
              <a:t>로 구성되어있습니다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시스템 구조도입니다</a:t>
            </a:r>
            <a:r>
              <a:rPr lang="en-US" altLang="ko-KR" dirty="0" smtClean="0"/>
              <a:t>.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핵심 기술로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IPXE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를 사용할 건데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iPXE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는 부트 로드 단계에서 네트워크를 연결하여 자료들을 전송 할 수 있도록 해주는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	GNU PUBLIC LICENSE V2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를 따르는 오픈 펌웨어 시스템입니다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. </a:t>
            </a:r>
            <a:endParaRPr lang="en-US" altLang="ko-KR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이를 이용하여 부트로더 단에서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	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사용자 노트북에 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/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무선 네트워크를 지원하고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VESA[4]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에 맞춰 무선 네트워크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AP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리스트를 볼 수 있는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GUI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환경을 제공할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.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	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그리고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Cam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 Device Driver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를 직접 제작해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IPXE Controller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에서 캠을 통해 전방사진을 촬영 할 수 있도록 할 것입니다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endParaRPr kumimoji="1" lang="en-US" altLang="ko-KR" baseline="0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D14DD-A003-F242-BF5C-57359DA2644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086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저희 시스템 구성도는 다음과 같습니다 </a:t>
            </a:r>
            <a:r>
              <a:rPr kumimoji="1" lang="en-US" altLang="ko-KR" dirty="0" err="1" smtClean="0"/>
              <a:t>BootSystem</a:t>
            </a:r>
            <a:r>
              <a:rPr kumimoji="1" lang="en-US" altLang="ko-KR" baseline="0" dirty="0" smtClean="0"/>
              <a:t> / </a:t>
            </a:r>
            <a:r>
              <a:rPr kumimoji="1" lang="en-US" altLang="ko-KR" baseline="0" dirty="0" err="1" smtClean="0"/>
              <a:t>MiddleServer</a:t>
            </a:r>
            <a:r>
              <a:rPr kumimoji="1" lang="en-US" altLang="ko-KR" baseline="0" dirty="0" smtClean="0"/>
              <a:t> System / web Server </a:t>
            </a:r>
            <a:r>
              <a:rPr kumimoji="1" lang="ko-KR" altLang="en-US" baseline="0" dirty="0" smtClean="0"/>
              <a:t>로 구성되어있습니다</a:t>
            </a:r>
            <a:r>
              <a:rPr kumimoji="1" lang="en-US" altLang="ko-KR" baseline="0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D14DD-A003-F242-BF5C-57359DA26443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522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프로그램 동작흐름은 다음과 같습니다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사용자가 부팅을 하게되면 </a:t>
            </a:r>
            <a:r>
              <a:rPr kumimoji="1" lang="en-US" altLang="ko-KR" dirty="0" smtClean="0"/>
              <a:t>IPXE2</a:t>
            </a:r>
            <a:r>
              <a:rPr kumimoji="1" lang="ko-KR" altLang="en-US" dirty="0" smtClean="0"/>
              <a:t> 실행되면서 </a:t>
            </a:r>
            <a:r>
              <a:rPr kumimoji="1" lang="en-US" altLang="ko-KR" dirty="0" smtClean="0"/>
              <a:t>IPXE</a:t>
            </a:r>
            <a:r>
              <a:rPr kumimoji="1" lang="ko-KR" altLang="en-US" dirty="0" smtClean="0"/>
              <a:t> 드라이버를 초기화하고 연결 체크후 </a:t>
            </a:r>
            <a:r>
              <a:rPr kumimoji="1" lang="en-US" altLang="ko-KR" dirty="0" smtClean="0"/>
              <a:t>GUI</a:t>
            </a:r>
            <a:r>
              <a:rPr kumimoji="1" lang="ko-KR" altLang="en-US" dirty="0" smtClean="0"/>
              <a:t> 환경이 호출 </a:t>
            </a:r>
            <a:r>
              <a:rPr kumimoji="1" lang="en-US" altLang="ko-KR" dirty="0" smtClean="0"/>
              <a:t>AP list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호출 합니다 사용자는 </a:t>
            </a:r>
            <a:r>
              <a:rPr kumimoji="1" lang="en-US" altLang="ko-KR" baseline="0" dirty="0" smtClean="0"/>
              <a:t>OPEN / WEP </a:t>
            </a:r>
            <a:r>
              <a:rPr kumimoji="1" lang="ko-KR" altLang="en-US" baseline="0" dirty="0" smtClean="0"/>
              <a:t>무선 네트워크를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선택합니다 그러면 </a:t>
            </a:r>
            <a:r>
              <a:rPr kumimoji="1" lang="en-US" altLang="ko-KR" baseline="0" dirty="0" smtClean="0"/>
              <a:t>DB Server (Log </a:t>
            </a:r>
            <a:r>
              <a:rPr kumimoji="1" lang="ko-KR" altLang="en-US" baseline="0" dirty="0" smtClean="0"/>
              <a:t>정보를 전송합니다</a:t>
            </a:r>
            <a:r>
              <a:rPr kumimoji="1" lang="en-US" altLang="ko-KR" baseline="0" dirty="0" smtClean="0"/>
              <a:t>) </a:t>
            </a:r>
            <a:r>
              <a:rPr kumimoji="1" lang="ko-KR" altLang="en-US" baseline="0" dirty="0" smtClean="0"/>
              <a:t>사용자가 필요시 웹페이지를 통하여 부팅정보를 볼수있습니다</a:t>
            </a:r>
            <a:r>
              <a:rPr kumimoji="1" lang="en-US" altLang="ko-KR" baseline="0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D14DD-A003-F242-BF5C-57359DA26443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2938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시스템의 화면에 무선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AP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들이 송신하는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IEEE802.11[5]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비콘 프레임에 기록된 현재 무선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AP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들의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목록들을 보여 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D14DD-A003-F242-BF5C-57359DA2644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1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5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89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6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95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20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7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4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56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7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9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9060E-0C9B-4CFF-AF8E-2C3969A817CA}" type="datetimeFigureOut">
              <a:rPr lang="ko-KR" altLang="en-US" smtClean="0"/>
              <a:t>2016. 11. 10.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63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20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6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1" Type="http://schemas.microsoft.com/office/2007/relationships/hdphoto" Target="../media/hdphoto1.wdp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6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6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5" Type="http://schemas.openxmlformats.org/officeDocument/2006/relationships/image" Target="../media/image30.png"/><Relationship Id="rId6" Type="http://schemas.openxmlformats.org/officeDocument/2006/relationships/image" Target="../media/image6.png"/><Relationship Id="rId7" Type="http://schemas.openxmlformats.org/officeDocument/2006/relationships/hyperlink" Target="https://www.youtube.com/watch?v=fTKghltmX9U" TargetMode="External"/><Relationship Id="rId8" Type="http://schemas.openxmlformats.org/officeDocument/2006/relationships/image" Target="../media/image3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Relationship Id="rId11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20.jpe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tx1"/>
            </a:gs>
            <a:gs pos="0">
              <a:schemeClr val="accent1">
                <a:lumMod val="60000"/>
                <a:lumOff val="4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454400" y="8763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606800" y="8763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454400" y="6985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lgDashDot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327400" y="901700"/>
            <a:ext cx="5308600" cy="5308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lg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03600" y="812800"/>
            <a:ext cx="5308600" cy="5308600"/>
          </a:xfrm>
          <a:prstGeom prst="ellipse">
            <a:avLst/>
          </a:prstGeom>
          <a:noFill/>
          <a:ln w="28575" cmpd="dbl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11712" y="2076955"/>
            <a:ext cx="4166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Security</a:t>
            </a:r>
          </a:p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Boot Manager</a:t>
            </a:r>
            <a:endParaRPr lang="ko-KR" altLang="en-US" sz="5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055827" y="4000500"/>
            <a:ext cx="4013200" cy="0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7803" y="4050095"/>
            <a:ext cx="165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TNTeam</a:t>
            </a:r>
            <a:r>
              <a:rPr lang="en-US" altLang="ko-KR" sz="24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팀</a:t>
            </a:r>
            <a:endParaRPr lang="ko-KR" altLang="en-US" sz="2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43930" y="626827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bg1"/>
                </a:solidFill>
              </a:rPr>
              <a:t>발표자 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: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 강호용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3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369026"/>
            <a:ext cx="247854" cy="2478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5" y="2534243"/>
            <a:ext cx="192036" cy="192036"/>
          </a:xfrm>
          <a:prstGeom prst="rect">
            <a:avLst/>
          </a:prstGeom>
        </p:spPr>
      </p:pic>
      <p:pic>
        <p:nvPicPr>
          <p:cNvPr id="42" name="그림 41" descr="C:\Users\HAJIN\AppData\Roaming\PolarisOffice\ETemp\4656_15804584\poclip1\00\image_14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14" y="1269283"/>
            <a:ext cx="5779135" cy="453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0342995" y="1905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개발내용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3366053" y="1563757"/>
            <a:ext cx="1099929" cy="1683026"/>
          </a:xfrm>
          <a:prstGeom prst="frame">
            <a:avLst>
              <a:gd name="adj1" fmla="val 29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65913" y="5645425"/>
            <a:ext cx="671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서버 프로그램과 클라이언트 프로그램 사이에는 많은 </a:t>
            </a:r>
            <a:r>
              <a:rPr kumimoji="1" lang="ko-KR" altLang="en-US" dirty="0" smtClean="0"/>
              <a:t>데이터가 </a:t>
            </a:r>
            <a:r>
              <a:rPr kumimoji="1" lang="ko-KR" altLang="en-US" dirty="0"/>
              <a:t>흐르는데 이 데이터 처리에서 제각각의 다른 처리를 한다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0" y="4094922"/>
            <a:ext cx="3432313" cy="2357879"/>
          </a:xfrm>
          <a:prstGeom prst="rect">
            <a:avLst/>
          </a:prstGeom>
        </p:spPr>
      </p:pic>
      <p:sp>
        <p:nvSpPr>
          <p:cNvPr id="22" name="액자 21"/>
          <p:cNvSpPr/>
          <p:nvPr/>
        </p:nvSpPr>
        <p:spPr>
          <a:xfrm>
            <a:off x="5559287" y="1398105"/>
            <a:ext cx="1199322" cy="1901686"/>
          </a:xfrm>
          <a:prstGeom prst="frame">
            <a:avLst>
              <a:gd name="adj1" fmla="val 29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45493" y="914399"/>
            <a:ext cx="4285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시스템 </a:t>
            </a:r>
            <a:r>
              <a:rPr kumimoji="1" lang="ko-KR" altLang="en-US" sz="2000" b="1" dirty="0" smtClean="0"/>
              <a:t>설계도 </a:t>
            </a:r>
            <a:r>
              <a:rPr kumimoji="1" lang="en-US" altLang="ko-KR" sz="2000" b="1" dirty="0" smtClean="0"/>
              <a:t>(#1</a:t>
            </a:r>
            <a:r>
              <a:rPr kumimoji="1" lang="ko-KR" altLang="en-US" sz="2000" b="1" smtClean="0"/>
              <a:t> </a:t>
            </a:r>
            <a:r>
              <a:rPr kumimoji="1" lang="en-US" altLang="ko-KR" sz="2000" b="1" smtClean="0"/>
              <a:t>Middle </a:t>
            </a:r>
            <a:r>
              <a:rPr kumimoji="1" lang="en-US" altLang="ko-KR" sz="2000" b="1" dirty="0"/>
              <a:t>Server</a:t>
            </a:r>
            <a:r>
              <a:rPr kumimoji="1" lang="en-US" altLang="ko-KR" sz="2000" b="1" dirty="0" smtClean="0"/>
              <a:t>)</a:t>
            </a:r>
            <a:r>
              <a:rPr kumimoji="1" lang="ko-KR" altLang="en-US" sz="2000" b="1" dirty="0" smtClean="0"/>
              <a:t> </a:t>
            </a:r>
            <a:endParaRPr kumimoji="1" lang="ko-KR" altLang="en-US" sz="2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91" y="844274"/>
            <a:ext cx="4287079" cy="266380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300419" y="4026213"/>
            <a:ext cx="5498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sym typeface="Helvetica Neue"/>
              </a:rPr>
              <a:t>클라이언트와 소켓 통신 상태를 관리하는 클레스</a:t>
            </a:r>
          </a:p>
        </p:txBody>
      </p:sp>
      <p:sp>
        <p:nvSpPr>
          <p:cNvPr id="26" name="액자 25"/>
          <p:cNvSpPr/>
          <p:nvPr/>
        </p:nvSpPr>
        <p:spPr>
          <a:xfrm>
            <a:off x="7354956" y="702365"/>
            <a:ext cx="4412974" cy="2915479"/>
          </a:xfrm>
          <a:prstGeom prst="frame">
            <a:avLst>
              <a:gd name="adj1" fmla="val 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오른쪽 화살표[R] 12"/>
          <p:cNvSpPr/>
          <p:nvPr/>
        </p:nvSpPr>
        <p:spPr>
          <a:xfrm>
            <a:off x="6877878" y="2133600"/>
            <a:ext cx="583096" cy="2782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액자 26"/>
          <p:cNvSpPr/>
          <p:nvPr/>
        </p:nvSpPr>
        <p:spPr>
          <a:xfrm>
            <a:off x="2060713" y="4008783"/>
            <a:ext cx="3491948" cy="2511287"/>
          </a:xfrm>
          <a:prstGeom prst="frame">
            <a:avLst>
              <a:gd name="adj1" fmla="val 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아래쪽 화살표[D] 10"/>
          <p:cNvSpPr/>
          <p:nvPr/>
        </p:nvSpPr>
        <p:spPr>
          <a:xfrm>
            <a:off x="3684105" y="3313044"/>
            <a:ext cx="450574" cy="72887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29525" y="363324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smtClean="0"/>
              <a:t>Session class</a:t>
            </a:r>
            <a:endParaRPr kumimoji="1" lang="ko-KR" alt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554272" y="5216880"/>
            <a:ext cx="2843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err="1" smtClean="0"/>
              <a:t>Content_Process</a:t>
            </a:r>
            <a:r>
              <a:rPr kumimoji="1" lang="en-US" altLang="ko-KR" sz="2000" b="1" dirty="0" smtClean="0"/>
              <a:t> class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947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369026"/>
            <a:ext cx="247854" cy="2478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5" y="2534243"/>
            <a:ext cx="192036" cy="1920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42995" y="1905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개발내용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45493" y="914399"/>
            <a:ext cx="398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시스템 </a:t>
            </a:r>
            <a:r>
              <a:rPr kumimoji="1" lang="ko-KR" altLang="en-US" sz="2000" b="1" dirty="0" smtClean="0"/>
              <a:t>설계도 </a:t>
            </a:r>
            <a:r>
              <a:rPr kumimoji="1" lang="en-US" altLang="ko-KR" sz="2000" b="1" dirty="0" smtClean="0"/>
              <a:t>(#1</a:t>
            </a:r>
            <a:r>
              <a:rPr kumimoji="1" lang="en-US" altLang="ko-KR" sz="2000" b="1" dirty="0"/>
              <a:t> </a:t>
            </a:r>
            <a:r>
              <a:rPr kumimoji="1" lang="en-US" altLang="ko-KR" sz="2000" b="1" dirty="0" smtClean="0"/>
              <a:t>Web Server)</a:t>
            </a:r>
            <a:r>
              <a:rPr kumimoji="1" lang="ko-KR" altLang="en-US" sz="2000" b="1" dirty="0" smtClean="0"/>
              <a:t> </a:t>
            </a:r>
            <a:endParaRPr kumimoji="1" lang="ko-KR" altLang="en-US" sz="2000" b="1" dirty="0"/>
          </a:p>
        </p:txBody>
      </p:sp>
      <p:pic>
        <p:nvPicPr>
          <p:cNvPr id="31" name="그림 30" descr="C:\Users\HAJIN\AppData\Roaming\PolarisOffice\ETemp\4656_15804584\poclip1\00\image_167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264" y="2081557"/>
            <a:ext cx="5162550" cy="396143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액자 31"/>
          <p:cNvSpPr/>
          <p:nvPr/>
        </p:nvSpPr>
        <p:spPr>
          <a:xfrm>
            <a:off x="3770243" y="3412436"/>
            <a:ext cx="1742661" cy="1278834"/>
          </a:xfrm>
          <a:prstGeom prst="frame">
            <a:avLst>
              <a:gd name="adj1" fmla="val 29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713" y="1244600"/>
            <a:ext cx="4711148" cy="21592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4157" y="1722781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로그 정보 쓰기</a:t>
            </a:r>
            <a:endParaRPr kumimoji="1"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304097" y="1327367"/>
            <a:ext cx="2106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err="1" smtClean="0"/>
              <a:t>LogWriter</a:t>
            </a:r>
            <a:r>
              <a:rPr kumimoji="1" lang="en-US" altLang="ko-KR" sz="2000" b="1" dirty="0" smtClean="0"/>
              <a:t> Class</a:t>
            </a:r>
            <a:endParaRPr kumimoji="1" lang="ko-KR" altLang="en-US" sz="2000" b="1" dirty="0"/>
          </a:p>
        </p:txBody>
      </p:sp>
      <p:sp>
        <p:nvSpPr>
          <p:cNvPr id="34" name="액자 33"/>
          <p:cNvSpPr/>
          <p:nvPr/>
        </p:nvSpPr>
        <p:spPr>
          <a:xfrm>
            <a:off x="5618923" y="3445566"/>
            <a:ext cx="1258956" cy="1258956"/>
          </a:xfrm>
          <a:prstGeom prst="frame">
            <a:avLst>
              <a:gd name="adj1" fmla="val 29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26295" y="5870713"/>
            <a:ext cx="6660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LogBase</a:t>
            </a:r>
            <a:r>
              <a:rPr kumimoji="1" lang="en-US" altLang="ko-KR" dirty="0" smtClean="0"/>
              <a:t> Class </a:t>
            </a:r>
          </a:p>
          <a:p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 </a:t>
            </a:r>
            <a:r>
              <a:rPr lang="en-US" altLang="ko-KR" dirty="0" err="1"/>
              <a:t>LogWrite</a:t>
            </a:r>
            <a:r>
              <a:rPr lang="ko-KR" altLang="ko-KR" dirty="0"/>
              <a:t>를 상속한 클레스로 로그 정보를 출력하는 클레스 </a:t>
            </a:r>
            <a:endParaRPr kumimoji="1"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95" y="3602382"/>
            <a:ext cx="4126049" cy="2294836"/>
          </a:xfrm>
          <a:prstGeom prst="rect">
            <a:avLst/>
          </a:prstGeom>
        </p:spPr>
      </p:pic>
      <p:cxnSp>
        <p:nvCxnSpPr>
          <p:cNvPr id="38" name="꺾인 연결선[E] 37"/>
          <p:cNvCxnSpPr>
            <a:stCxn id="32" idx="1"/>
            <a:endCxn id="9" idx="1"/>
          </p:cNvCxnSpPr>
          <p:nvPr/>
        </p:nvCxnSpPr>
        <p:spPr>
          <a:xfrm rot="10800000">
            <a:off x="3584713" y="2324239"/>
            <a:ext cx="185530" cy="1727615"/>
          </a:xfrm>
          <a:prstGeom prst="bentConnector3">
            <a:avLst>
              <a:gd name="adj1" fmla="val 194643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액자 40"/>
          <p:cNvSpPr/>
          <p:nvPr/>
        </p:nvSpPr>
        <p:spPr>
          <a:xfrm>
            <a:off x="3631096" y="1311965"/>
            <a:ext cx="4611756" cy="1987826"/>
          </a:xfrm>
          <a:prstGeom prst="frame">
            <a:avLst>
              <a:gd name="adj1" fmla="val 1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7494104" y="3664225"/>
            <a:ext cx="3916018" cy="2206487"/>
          </a:xfrm>
          <a:prstGeom prst="frame">
            <a:avLst>
              <a:gd name="adj1" fmla="val 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44" name="꺾인 연결선[E] 43"/>
          <p:cNvCxnSpPr>
            <a:stCxn id="34" idx="2"/>
          </p:cNvCxnSpPr>
          <p:nvPr/>
        </p:nvCxnSpPr>
        <p:spPr>
          <a:xfrm rot="16200000" flipH="1">
            <a:off x="6622774" y="4330148"/>
            <a:ext cx="450574" cy="1199321"/>
          </a:xfrm>
          <a:prstGeom prst="bentConnector2">
            <a:avLst/>
          </a:prstGeom>
          <a:ln w="254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6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38500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231718"/>
            <a:ext cx="247854" cy="2478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2528665"/>
            <a:ext cx="192036" cy="19203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822295" y="190500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기대효과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812854" y="2561963"/>
            <a:ext cx="1873562" cy="1873562"/>
          </a:xfrm>
          <a:prstGeom prst="ellipse">
            <a:avLst/>
          </a:prstGeom>
          <a:solidFill>
            <a:srgbClr val="1F4E79"/>
          </a:solidFill>
          <a:ln w="1238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83" y="2861906"/>
            <a:ext cx="1298390" cy="1298390"/>
          </a:xfrm>
          <a:prstGeom prst="rect">
            <a:avLst/>
          </a:prstGeom>
        </p:spPr>
      </p:pic>
      <p:sp>
        <p:nvSpPr>
          <p:cNvPr id="67" name="이등변 삼각형 46"/>
          <p:cNvSpPr/>
          <p:nvPr/>
        </p:nvSpPr>
        <p:spPr>
          <a:xfrm rot="5400000">
            <a:off x="4935663" y="3393627"/>
            <a:ext cx="322123" cy="30804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96753" y="244638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시간적 효과</a:t>
            </a:r>
            <a:endParaRPr lang="ko-KR" altLang="en-US" sz="2000" b="1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04214" y="2868567"/>
            <a:ext cx="2983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“</a:t>
            </a:r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각종 정보를 한번에 확인가능</a:t>
            </a:r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”</a:t>
            </a:r>
            <a:endParaRPr lang="ko-KR" altLang="en-US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86241" y="3580603"/>
            <a:ext cx="6583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“</a:t>
            </a:r>
            <a:r>
              <a:rPr lang="ko-KR" altLang="en-US" sz="1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특정 운영체제 종속되어 동작하지 않고 커널 로드 되기전에 시행으로 빠른 성능 </a:t>
            </a:r>
            <a:r>
              <a:rPr lang="en-US" altLang="ko-KR" sz="1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”</a:t>
            </a:r>
            <a:endParaRPr lang="ko-KR" altLang="en-US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1628" y="3910654"/>
            <a:ext cx="5735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5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커널 로드되기전 빠른 시행 </a:t>
            </a:r>
            <a:endParaRPr lang="en-US" altLang="ko-KR" sz="1500" dirty="0" smtClean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5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</a:t>
            </a:r>
            <a:r>
              <a:rPr lang="en-US" altLang="ko-KR" sz="15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Ex.  </a:t>
            </a:r>
            <a:r>
              <a:rPr lang="ko-KR" altLang="en-US" sz="15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타 보안프로그램은 커널 로드 후 실행으로 인한 성능저하</a:t>
            </a:r>
            <a:r>
              <a:rPr lang="en-US" altLang="ko-KR" sz="15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89244" y="3173368"/>
            <a:ext cx="56235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5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웹 사이트를 통한 </a:t>
            </a:r>
            <a:r>
              <a:rPr lang="en-US" altLang="ko-KR" sz="15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AP </a:t>
            </a:r>
            <a:r>
              <a:rPr lang="en-US" altLang="ko-KR" sz="1500" dirty="0" err="1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ssid</a:t>
            </a:r>
            <a:r>
              <a:rPr lang="en-US" altLang="ko-KR" sz="15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, </a:t>
            </a:r>
            <a:r>
              <a:rPr lang="en-US" altLang="ko-KR" sz="1500" dirty="0" err="1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ip</a:t>
            </a:r>
            <a:r>
              <a:rPr lang="en-US" altLang="ko-KR" sz="15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, </a:t>
            </a:r>
            <a:r>
              <a:rPr lang="ko-KR" altLang="en-US" sz="15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접속시간 등을 한눈에 확인가능</a:t>
            </a:r>
            <a:endParaRPr lang="en-US" altLang="ko-KR" sz="1500" dirty="0" smtClean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3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38500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231718"/>
            <a:ext cx="247854" cy="2478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2528665"/>
            <a:ext cx="192036" cy="19203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822295" y="190500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기대효과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13407" y="2569949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효율적인 활용도</a:t>
            </a:r>
            <a:endParaRPr lang="ko-KR" altLang="en-US" sz="2000" b="1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99076" y="3669818"/>
            <a:ext cx="5399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“</a:t>
            </a:r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설치 없이 사용 가능 </a:t>
            </a:r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”</a:t>
            </a:r>
          </a:p>
          <a:p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</a:t>
            </a:r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ex. </a:t>
            </a:r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타 보안프로그램의 경우 특정운영체제 설치 필요 </a:t>
            </a:r>
            <a:endParaRPr lang="ko-KR" altLang="en-US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89945" y="3039267"/>
            <a:ext cx="7047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“</a:t>
            </a:r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사용자 패턴을 파악 가능 </a:t>
            </a:r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”</a:t>
            </a:r>
          </a:p>
          <a:p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</a:t>
            </a:r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ex. </a:t>
            </a:r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사용자가 웹을 통하여 자신이 얼마나 컴퓨터를 사용하였는지 파악가능</a:t>
            </a:r>
            <a:endParaRPr lang="ko-KR" altLang="en-US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825776" y="2588239"/>
            <a:ext cx="1872000" cy="1872000"/>
            <a:chOff x="3122338" y="2069260"/>
            <a:chExt cx="1872000" cy="1872000"/>
          </a:xfrm>
        </p:grpSpPr>
        <p:sp>
          <p:nvSpPr>
            <p:cNvPr id="28" name="타원 27"/>
            <p:cNvSpPr/>
            <p:nvPr/>
          </p:nvSpPr>
          <p:spPr>
            <a:xfrm>
              <a:off x="3122338" y="2069260"/>
              <a:ext cx="1872000" cy="1872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38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245" y="2267923"/>
              <a:ext cx="1299600" cy="1299600"/>
            </a:xfrm>
            <a:prstGeom prst="rect">
              <a:avLst/>
            </a:prstGeom>
          </p:spPr>
        </p:pic>
      </p:grpSp>
      <p:sp>
        <p:nvSpPr>
          <p:cNvPr id="30" name="이등변 삼각형 46"/>
          <p:cNvSpPr/>
          <p:nvPr/>
        </p:nvSpPr>
        <p:spPr>
          <a:xfrm rot="5400000">
            <a:off x="4935663" y="3381271"/>
            <a:ext cx="322123" cy="30804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304091" y="4344783"/>
            <a:ext cx="606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“</a:t>
            </a:r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특정 운영체제 종속되지 않는다</a:t>
            </a:r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”</a:t>
            </a:r>
          </a:p>
          <a:p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</a:t>
            </a:r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ex. </a:t>
            </a:r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타 보안프로그램의 경우 특정운영체제 종속되는 경우가 많다</a:t>
            </a:r>
            <a:r>
              <a:rPr lang="en-US" altLang="ko-KR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  <a:r>
              <a:rPr lang="ko-KR" altLang="en-US" sz="16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endParaRPr lang="ko-KR" altLang="en-US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33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385007"/>
            <a:ext cx="192036" cy="192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8" y="5115969"/>
            <a:ext cx="247854" cy="2478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7" y="2528665"/>
            <a:ext cx="192036" cy="1920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45493" y="914399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시연 시나리오 </a:t>
            </a:r>
            <a:r>
              <a:rPr kumimoji="1" lang="en-US" altLang="ko-KR" dirty="0" smtClean="0"/>
              <a:t>#1</a:t>
            </a:r>
            <a:endParaRPr kumimoji="1"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293567" y="19050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시연 및 </a:t>
            </a:r>
            <a:r>
              <a:rPr lang="en-US" altLang="ko-KR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272" y="1396316"/>
            <a:ext cx="5045991" cy="15075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09" y="3039763"/>
            <a:ext cx="5066270" cy="14333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50" y="4602407"/>
            <a:ext cx="5078628" cy="15883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66" y="1507524"/>
            <a:ext cx="475048" cy="4963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18389" y="1804086"/>
            <a:ext cx="279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IPXE devices </a:t>
            </a:r>
            <a:r>
              <a:rPr kumimoji="1" lang="ko-KR" altLang="en-US" dirty="0" smtClean="0"/>
              <a:t>셋팅 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연결 체크</a:t>
            </a:r>
            <a:endParaRPr kumimoji="1" lang="ko-KR" altLang="en-US" dirty="0"/>
          </a:p>
        </p:txBody>
      </p:sp>
      <p:cxnSp>
        <p:nvCxnSpPr>
          <p:cNvPr id="22" name="꺾인 연결선[E] 21"/>
          <p:cNvCxnSpPr>
            <a:stCxn id="11" idx="3"/>
            <a:endCxn id="12" idx="1"/>
          </p:cNvCxnSpPr>
          <p:nvPr/>
        </p:nvCxnSpPr>
        <p:spPr>
          <a:xfrm>
            <a:off x="5053914" y="1755689"/>
            <a:ext cx="3064475" cy="371563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84292" y="3340443"/>
            <a:ext cx="3072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GUI Display </a:t>
            </a:r>
            <a:r>
              <a:rPr kumimoji="1" lang="ko-KR" altLang="en-US" dirty="0" smtClean="0"/>
              <a:t>출력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AP</a:t>
            </a:r>
            <a:r>
              <a:rPr kumimoji="1" lang="ko-KR" altLang="en-US" dirty="0" smtClean="0"/>
              <a:t>리스트 출력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무선</a:t>
            </a:r>
            <a:r>
              <a:rPr kumimoji="1" lang="en-US" altLang="ko-KR" dirty="0" smtClean="0"/>
              <a:t>AP</a:t>
            </a:r>
            <a:r>
              <a:rPr kumimoji="1" lang="ko-KR" altLang="en-US" dirty="0" smtClean="0"/>
              <a:t> 선택가능</a:t>
            </a:r>
            <a:endParaRPr kumimoji="1"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200767" y="5025081"/>
            <a:ext cx="4180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무선 </a:t>
            </a:r>
            <a:r>
              <a:rPr kumimoji="1" lang="en-US" altLang="ko-KR" dirty="0" smtClean="0"/>
              <a:t>AP</a:t>
            </a:r>
            <a:r>
              <a:rPr kumimoji="1" lang="ko-KR" altLang="en-US" dirty="0" smtClean="0"/>
              <a:t>연결 시도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수집된 </a:t>
            </a:r>
            <a:r>
              <a:rPr kumimoji="1" lang="en-US" altLang="ko-KR" dirty="0" smtClean="0"/>
              <a:t>Log</a:t>
            </a:r>
            <a:r>
              <a:rPr kumimoji="1" lang="ko-KR" altLang="en-US" dirty="0" smtClean="0"/>
              <a:t>정보</a:t>
            </a:r>
            <a:r>
              <a:rPr kumimoji="1" lang="ko-KR" altLang="en-US" dirty="0" smtClean="0"/>
              <a:t>를</a:t>
            </a:r>
            <a:r>
              <a:rPr kumimoji="1" lang="ko-KR" altLang="en-US" dirty="0" smtClean="0"/>
              <a:t> </a:t>
            </a:r>
            <a:r>
              <a:rPr kumimoji="1" lang="ko-KR" altLang="en-US" dirty="0" smtClean="0"/>
              <a:t>전송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설치된 운영체제 커널로 제어 변경</a:t>
            </a:r>
            <a:endParaRPr kumimoji="1"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75" y="3814806"/>
            <a:ext cx="472989" cy="47298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282" y="4815702"/>
            <a:ext cx="522417" cy="522417"/>
          </a:xfrm>
          <a:prstGeom prst="rect">
            <a:avLst/>
          </a:prstGeom>
        </p:spPr>
      </p:pic>
      <p:cxnSp>
        <p:nvCxnSpPr>
          <p:cNvPr id="28" name="꺾인 연결선[E] 27"/>
          <p:cNvCxnSpPr>
            <a:endCxn id="24" idx="1"/>
          </p:cNvCxnSpPr>
          <p:nvPr/>
        </p:nvCxnSpPr>
        <p:spPr>
          <a:xfrm flipV="1">
            <a:off x="6549081" y="3802108"/>
            <a:ext cx="1635211" cy="263267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/>
          <p:cNvCxnSpPr>
            <a:endCxn id="25" idx="1"/>
          </p:cNvCxnSpPr>
          <p:nvPr/>
        </p:nvCxnSpPr>
        <p:spPr>
          <a:xfrm>
            <a:off x="5498757" y="5078627"/>
            <a:ext cx="2702010" cy="408119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1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385007"/>
            <a:ext cx="192036" cy="192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8" y="5115969"/>
            <a:ext cx="247854" cy="2478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7" y="2528665"/>
            <a:ext cx="192036" cy="1920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45493" y="914399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시연 시나리오 </a:t>
            </a:r>
            <a:r>
              <a:rPr kumimoji="1" lang="en-US" altLang="ko-KR" dirty="0" smtClean="0"/>
              <a:t>#2</a:t>
            </a:r>
            <a:endParaRPr kumimoji="1"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293567" y="19050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시연 및 </a:t>
            </a:r>
            <a:r>
              <a:rPr lang="en-US" altLang="ko-KR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85" y="1346886"/>
            <a:ext cx="4308487" cy="5276335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3904736" y="2817341"/>
            <a:ext cx="2829697" cy="3830594"/>
          </a:xfrm>
          <a:prstGeom prst="frame">
            <a:avLst>
              <a:gd name="adj1" fmla="val 24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58" y="2224216"/>
            <a:ext cx="475048" cy="4963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20680" y="3435178"/>
            <a:ext cx="383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웹을 통하여 </a:t>
            </a:r>
            <a:r>
              <a:rPr kumimoji="1" lang="en-US" altLang="ko-KR" dirty="0" smtClean="0"/>
              <a:t>Log</a:t>
            </a:r>
            <a:r>
              <a:rPr kumimoji="1" lang="ko-KR" altLang="en-US" dirty="0" smtClean="0"/>
              <a:t> 정보 확인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AP </a:t>
            </a:r>
            <a:r>
              <a:rPr kumimoji="1" lang="en-US" altLang="ko-KR" dirty="0" err="1" smtClean="0"/>
              <a:t>ssid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ip</a:t>
            </a:r>
            <a:r>
              <a:rPr kumimoji="1" lang="en-US" altLang="ko-KR" dirty="0" smtClean="0"/>
              <a:t> , </a:t>
            </a:r>
            <a:r>
              <a:rPr kumimoji="1" lang="ko-KR" altLang="en-US" dirty="0" smtClean="0"/>
              <a:t>접속시간 확인가능</a:t>
            </a:r>
            <a:endParaRPr kumimoji="1" lang="en-US" altLang="ko-KR" dirty="0" smtClean="0"/>
          </a:p>
        </p:txBody>
      </p:sp>
      <p:cxnSp>
        <p:nvCxnSpPr>
          <p:cNvPr id="11" name="꺾인 연결선[E] 10"/>
          <p:cNvCxnSpPr>
            <a:stCxn id="21" idx="3"/>
            <a:endCxn id="22" idx="1"/>
          </p:cNvCxnSpPr>
          <p:nvPr/>
        </p:nvCxnSpPr>
        <p:spPr>
          <a:xfrm>
            <a:off x="6685006" y="2472381"/>
            <a:ext cx="1235674" cy="1285963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4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385007"/>
            <a:ext cx="192036" cy="192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8" y="5115969"/>
            <a:ext cx="247854" cy="2478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7" y="2528665"/>
            <a:ext cx="192036" cy="1920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293567" y="19050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시연 및 </a:t>
            </a:r>
            <a:r>
              <a:rPr lang="en-US" altLang="ko-KR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48950" y="5948347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  <a:hlinkClick r:id="rId7"/>
              </a:rPr>
              <a:t>데모 영상</a:t>
            </a:r>
            <a:endParaRPr lang="ko-KR" altLang="en-US" sz="4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2" name="시연동영상 최종본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73357" y="655568"/>
            <a:ext cx="9912625" cy="52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0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8A280"/>
            </a:gs>
            <a:gs pos="0">
              <a:schemeClr val="accent1">
                <a:lumMod val="60000"/>
                <a:lumOff val="4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7175" y="2766874"/>
            <a:ext cx="5099625" cy="923330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41" y="2856805"/>
            <a:ext cx="1378800" cy="137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050" y="2844448"/>
            <a:ext cx="1378800" cy="137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38" y="2844448"/>
            <a:ext cx="1378823" cy="13788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13847" y="4432300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기획배경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0854" y="44323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개발내용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15037" y="44323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기대효과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00535" y="4444657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시연 </a:t>
            </a:r>
            <a:r>
              <a:rPr lang="en-US" altLang="ko-KR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&amp;</a:t>
            </a:r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질의응답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14300" y="876300"/>
            <a:ext cx="12395200" cy="584775"/>
          </a:xfrm>
          <a:prstGeom prst="rect">
            <a:avLst/>
          </a:prstGeom>
          <a:gradFill>
            <a:gsLst>
              <a:gs pos="100000">
                <a:schemeClr val="accent2">
                  <a:lumMod val="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1400000" scaled="0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63" y="2888047"/>
            <a:ext cx="1378800" cy="13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" y="922706"/>
            <a:ext cx="795283" cy="795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2506334"/>
            <a:ext cx="247854" cy="2478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385007"/>
            <a:ext cx="192036" cy="192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026" name="Picture 2" descr="피난민, 경제 이주자, 재정 균등화, 도움말, 증권 거래소, 지불, 그래프, 은행, 경제, 금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295" y="315912"/>
            <a:ext cx="6858000" cy="6858001"/>
          </a:xfrm>
          <a:prstGeom prst="rect">
            <a:avLst/>
          </a:prstGeom>
          <a:noFill/>
          <a:scene3d>
            <a:camera prst="orthographicFront">
              <a:rot lat="54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7226038" y="1282698"/>
            <a:ext cx="4203527" cy="4003963"/>
            <a:chOff x="7004277" y="1373127"/>
            <a:chExt cx="4407612" cy="4154605"/>
          </a:xfrm>
        </p:grpSpPr>
        <p:grpSp>
          <p:nvGrpSpPr>
            <p:cNvPr id="23" name="그룹 22"/>
            <p:cNvGrpSpPr/>
            <p:nvPr/>
          </p:nvGrpSpPr>
          <p:grpSpPr>
            <a:xfrm>
              <a:off x="7004277" y="1373127"/>
              <a:ext cx="4407612" cy="3257429"/>
              <a:chOff x="6852349" y="1253650"/>
              <a:chExt cx="4407612" cy="3257429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6852349" y="1253650"/>
                <a:ext cx="4407612" cy="32574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 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  15,035         21,973         52,736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56" t="6735" r="32377" b="70881"/>
              <a:stretch/>
            </p:blipFill>
            <p:spPr>
              <a:xfrm flipH="1">
                <a:off x="9576141" y="1437975"/>
                <a:ext cx="1683820" cy="2632808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7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56" t="6735" r="32377" b="70881"/>
              <a:stretch/>
            </p:blipFill>
            <p:spPr>
              <a:xfrm flipH="1">
                <a:off x="8167441" y="1868151"/>
                <a:ext cx="1408700" cy="2202632"/>
              </a:xfrm>
              <a:prstGeom prst="rect">
                <a:avLst/>
              </a:prstGeom>
              <a:solidFill>
                <a:srgbClr val="FF0000">
                  <a:alpha val="34000"/>
                </a:srgbClr>
              </a:solidFill>
              <a:effectLst>
                <a:reflection endPos="0" dist="50800" dir="5400000" sy="-100000" algn="bl" rotWithShape="0"/>
              </a:effectLst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7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56" t="6735" r="32377" b="70881"/>
              <a:stretch/>
            </p:blipFill>
            <p:spPr>
              <a:xfrm flipH="1">
                <a:off x="6852349" y="2014515"/>
                <a:ext cx="1315092" cy="2056267"/>
              </a:xfrm>
              <a:prstGeom prst="rect">
                <a:avLst/>
              </a:prstGeom>
              <a:solidFill>
                <a:srgbClr val="FF0000">
                  <a:alpha val="34000"/>
                </a:srgbClr>
              </a:solidFill>
              <a:effectLst>
                <a:reflection endPos="0" dist="50800" dir="5400000" sy="-100000" algn="bl" rotWithShape="0"/>
              </a:effectLst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7004277" y="4601600"/>
              <a:ext cx="4407612" cy="926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   </a:t>
              </a:r>
              <a:r>
                <a:rPr lang="en-US" altLang="ko-KR" sz="1600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2009</a:t>
              </a:r>
              <a:r>
                <a:rPr lang="ko-KR" altLang="en-US" sz="1600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년          </a:t>
              </a:r>
              <a:r>
                <a:rPr lang="en-US" altLang="ko-KR" sz="1600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2010</a:t>
              </a:r>
              <a:r>
                <a:rPr lang="ko-KR" altLang="en-US" sz="1600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년            </a:t>
              </a:r>
              <a:r>
                <a:rPr lang="en-US" altLang="ko-KR" sz="1600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2011</a:t>
              </a:r>
              <a:r>
                <a:rPr lang="ko-KR" altLang="en-US" sz="1600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년</a:t>
              </a:r>
              <a:endParaRPr lang="en-US" altLang="ko-KR" sz="1600" dirty="0">
                <a:latin typeface="HY울릉도M" panose="02000600000101010101" pitchFamily="2" charset="-127"/>
                <a:ea typeface="HY울릉도M" panose="02000600000101010101" pitchFamily="2" charset="-127"/>
              </a:endParaRPr>
            </a:p>
            <a:p>
              <a:r>
                <a:rPr lang="en-US" altLang="ko-KR" b="1" dirty="0"/>
                <a:t>             </a:t>
              </a:r>
              <a:r>
                <a:rPr lang="en-US" altLang="ko-KR" b="1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&lt; </a:t>
              </a:r>
              <a:r>
                <a:rPr lang="ko-KR" altLang="en-US" b="1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전기</a:t>
              </a:r>
              <a:r>
                <a:rPr lang="en-US" altLang="ko-KR" b="1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·</a:t>
              </a:r>
              <a:r>
                <a:rPr lang="ko-KR" altLang="en-US" b="1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전자제품 절도 </a:t>
              </a:r>
              <a:r>
                <a:rPr lang="en-US" altLang="ko-KR" b="1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&gt;</a:t>
              </a:r>
            </a:p>
            <a:p>
              <a:r>
                <a:rPr lang="ko-KR" altLang="en-US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                  </a:t>
              </a:r>
              <a:r>
                <a:rPr lang="ko-KR" altLang="en-US" sz="1600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출처 </a:t>
              </a:r>
              <a:r>
                <a:rPr lang="en-US" altLang="ko-KR" sz="1600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: </a:t>
              </a:r>
              <a:r>
                <a:rPr lang="ko-KR" altLang="en-US" sz="1600" dirty="0">
                  <a:latin typeface="HY울릉도M" panose="02000600000101010101" pitchFamily="2" charset="-127"/>
                  <a:ea typeface="HY울릉도M" panose="02000600000101010101" pitchFamily="2" charset="-127"/>
                </a:rPr>
                <a:t>경찰청</a:t>
              </a:r>
              <a:endParaRPr lang="ko-KR" altLang="en-US" dirty="0">
                <a:latin typeface="HY울릉도M" panose="02000600000101010101" pitchFamily="2" charset="-127"/>
                <a:ea typeface="HY울릉도M" panose="02000600000101010101" pitchFamily="2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rcRect l="38143" t="21897" r="35243"/>
          <a:stretch/>
        </p:blipFill>
        <p:spPr>
          <a:xfrm>
            <a:off x="2778666" y="1737027"/>
            <a:ext cx="2962497" cy="3360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5971" y="271632"/>
            <a:ext cx="6956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IT</a:t>
            </a:r>
            <a:r>
              <a:rPr lang="ko-KR" altLang="en-US" sz="3200" b="1" dirty="0"/>
              <a:t>기기 절도 매년 증가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7434" y="5493843"/>
            <a:ext cx="8371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현재 휴대폰이나 노트북과 같은 훔치기 용이한 </a:t>
            </a:r>
            <a:r>
              <a:rPr kumimoji="1" lang="en-US" altLang="ko-KR" dirty="0" smtClean="0"/>
              <a:t>IT</a:t>
            </a:r>
            <a:r>
              <a:rPr kumimoji="1" lang="ko-KR" altLang="en-US" dirty="0" smtClean="0"/>
              <a:t>기기 절도가 증가하고 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부팅 정보를 상세하게 얻을 수 있는 라이브러리나 </a:t>
            </a:r>
            <a:r>
              <a:rPr kumimoji="1" lang="en-US" altLang="ko-KR" dirty="0" smtClean="0"/>
              <a:t>Framework </a:t>
            </a:r>
            <a:r>
              <a:rPr kumimoji="1" lang="ko-KR" altLang="en-US" dirty="0" smtClean="0"/>
              <a:t>는 왜 없을까 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7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" y="922706"/>
            <a:ext cx="795283" cy="795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2506334"/>
            <a:ext cx="247854" cy="2478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385007"/>
            <a:ext cx="192036" cy="192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026" name="Picture 2" descr="피난민, 경제 이주자, 재정 균등화, 도움말, 증권 거래소, 지불, 그래프, 은행, 경제, 금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295" y="315912"/>
            <a:ext cx="6858000" cy="6858001"/>
          </a:xfrm>
          <a:prstGeom prst="rect">
            <a:avLst/>
          </a:prstGeom>
          <a:noFill/>
          <a:scene3d>
            <a:camera prst="orthographicFront">
              <a:rot lat="54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http://cfile25.uf.tistory.com/image/122E8B404E92469816AE3A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26" y="1434344"/>
            <a:ext cx="4555420" cy="347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 descr="http://cfile28.uf.tistory.com/image/217FFF4C53C01B2E1BACE4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r="11590"/>
          <a:stretch/>
        </p:blipFill>
        <p:spPr bwMode="auto">
          <a:xfrm>
            <a:off x="7060676" y="1433055"/>
            <a:ext cx="4779389" cy="35065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08788" y="5223565"/>
            <a:ext cx="9407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dirty="0" smtClean="0"/>
              <a:t>물리적 보안 장치는 비용이 발생할 뿐만 아니라 범인을 잡아낼 수 없다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dirty="0" smtClean="0"/>
              <a:t>SW</a:t>
            </a:r>
            <a:r>
              <a:rPr kumimoji="1" lang="ko-KR" altLang="en-US" dirty="0" smtClean="0"/>
              <a:t>적 보안 장치는 운영체제 로드 이후 작동되기 때문에 </a:t>
            </a:r>
            <a:endParaRPr kumimoji="1" lang="en-US" altLang="ko-KR" dirty="0" smtClean="0"/>
          </a:p>
          <a:p>
            <a:r>
              <a:rPr kumimoji="1" lang="ko-KR" altLang="en-US" dirty="0" smtClean="0"/>
              <a:t>        </a:t>
            </a:r>
            <a:r>
              <a:rPr kumimoji="1" lang="en-US" altLang="ko-KR" dirty="0" smtClean="0"/>
              <a:t>“</a:t>
            </a:r>
            <a:r>
              <a:rPr kumimoji="1" lang="ko-KR" altLang="en-US" dirty="0" smtClean="0"/>
              <a:t> 안전모드 부팅 등 빠져나갈 수 있는 방법들이 다수 존재한다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”</a:t>
            </a:r>
            <a:endParaRPr kumimoji="1"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19339" y="484540"/>
            <a:ext cx="8762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Q. </a:t>
            </a:r>
            <a:r>
              <a:rPr lang="ko-KR" altLang="en-US" sz="2800" b="1" dirty="0" smtClean="0"/>
              <a:t>물리적 보안 장치 및 </a:t>
            </a:r>
            <a:r>
              <a:rPr lang="en-US" altLang="ko-KR" sz="2800" b="1" dirty="0" smtClean="0"/>
              <a:t>SW</a:t>
            </a:r>
            <a:r>
              <a:rPr lang="ko-KR" altLang="en-US" sz="2800" b="1" dirty="0" smtClean="0"/>
              <a:t> 보안 장치 문제점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111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" y="922706"/>
            <a:ext cx="795283" cy="795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2506334"/>
            <a:ext cx="247854" cy="2478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385007"/>
            <a:ext cx="192036" cy="192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026" name="Picture 2" descr="피난민, 경제 이주자, 재정 균등화, 도움말, 증권 거래소, 지불, 그래프, 은행, 경제, 금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295" y="315912"/>
            <a:ext cx="6858000" cy="6858001"/>
          </a:xfrm>
          <a:prstGeom prst="rect">
            <a:avLst/>
          </a:prstGeom>
          <a:noFill/>
          <a:scene3d>
            <a:camera prst="orthographicFront">
              <a:rot lat="54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다이어그램 20"/>
          <p:cNvGraphicFramePr/>
          <p:nvPr>
            <p:extLst/>
          </p:nvPr>
        </p:nvGraphicFramePr>
        <p:xfrm>
          <a:off x="3035249" y="632808"/>
          <a:ext cx="8003539" cy="4851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63628" y="5354982"/>
            <a:ext cx="1053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물리적으로 </a:t>
            </a:r>
            <a:r>
              <a:rPr lang="en-US" altLang="ko-KR" dirty="0"/>
              <a:t>PC</a:t>
            </a:r>
            <a:r>
              <a:rPr lang="ko-KR" altLang="en-US" dirty="0"/>
              <a:t>를 다시 되찾을 뿐만 아니라 </a:t>
            </a:r>
            <a:r>
              <a:rPr lang="ko-KR" altLang="en-US" dirty="0" smtClean="0"/>
              <a:t>부팅 정보를 상세하게 얻을 수 있는 </a:t>
            </a:r>
            <a:r>
              <a:rPr lang="en-US" altLang="ko-KR" dirty="0" err="1" smtClean="0"/>
              <a:t>Framwork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그 </a:t>
            </a:r>
            <a:r>
              <a:rPr lang="ko-KR" altLang="en-US" dirty="0"/>
              <a:t>결과 우리는 </a:t>
            </a:r>
            <a:r>
              <a:rPr lang="ko-KR" altLang="en-US" b="1" dirty="0" smtClean="0"/>
              <a:t>부팅 시 주변 환경 정보를 얻을 수 있는 </a:t>
            </a:r>
            <a:r>
              <a:rPr lang="en-US" altLang="ko-KR" b="1" dirty="0" err="1" smtClean="0"/>
              <a:t>Framwork</a:t>
            </a:r>
            <a:r>
              <a:rPr lang="ko-KR" altLang="en-US" b="1" dirty="0" smtClean="0"/>
              <a:t> 개발하였습니다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b="1" dirty="0" smtClean="0"/>
              <a:t>        </a:t>
            </a:r>
            <a:r>
              <a:rPr lang="en-US" altLang="ko-KR" b="1" dirty="0" smtClean="0"/>
              <a:t>Web</a:t>
            </a:r>
            <a:r>
              <a:rPr lang="ko-KR" altLang="en-US" b="1" dirty="0"/>
              <a:t>을 </a:t>
            </a:r>
            <a:r>
              <a:rPr lang="ko-KR" altLang="en-US" b="1" dirty="0" smtClean="0"/>
              <a:t>통해 부팅정보</a:t>
            </a:r>
            <a:r>
              <a:rPr lang="en-US" altLang="ko-KR" b="1" dirty="0"/>
              <a:t>(IP, AP </a:t>
            </a:r>
            <a:r>
              <a:rPr lang="en-US" altLang="ko-KR" b="1" dirty="0" err="1"/>
              <a:t>ssid</a:t>
            </a:r>
            <a:r>
              <a:rPr lang="en-US" altLang="ko-KR" b="1" dirty="0"/>
              <a:t> ,</a:t>
            </a:r>
            <a:r>
              <a:rPr lang="ko-KR" altLang="en-US" b="1" dirty="0"/>
              <a:t>접속시간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를 상세하게 파악 가능하게 하였습니다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731999" y="2437713"/>
            <a:ext cx="2245575" cy="1061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b="1" dirty="0" smtClean="0">
                <a:solidFill>
                  <a:srgbClr val="000000"/>
                </a:solidFill>
              </a:rPr>
              <a:t>부팅 정보를 상세하게 얻을 </a:t>
            </a:r>
            <a:r>
              <a:rPr lang="ko-KR" altLang="en-US" sz="1400" dirty="0" smtClean="0">
                <a:solidFill>
                  <a:srgbClr val="000000"/>
                </a:solidFill>
              </a:rPr>
              <a:t>수 있는 </a:t>
            </a:r>
            <a:r>
              <a:rPr lang="en-US" altLang="ko-KR" sz="1400" b="1" dirty="0" smtClean="0">
                <a:solidFill>
                  <a:srgbClr val="000000"/>
                </a:solidFill>
              </a:rPr>
              <a:t>Framework</a:t>
            </a:r>
            <a:r>
              <a:rPr lang="ko-KR" altLang="en-US" sz="1400" dirty="0" smtClean="0">
                <a:solidFill>
                  <a:srgbClr val="000000"/>
                </a:solidFill>
              </a:rPr>
              <a:t>는 왜</a:t>
            </a:r>
            <a:r>
              <a:rPr lang="en-US" altLang="ko-KR"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</a:rPr>
              <a:t>없을까</a:t>
            </a:r>
            <a:r>
              <a:rPr lang="en-US" altLang="ko-KR" sz="1400" dirty="0" smtClean="0">
                <a:solidFill>
                  <a:srgbClr val="000000"/>
                </a:solidFill>
              </a:rPr>
              <a:t>?</a:t>
            </a:r>
            <a:endParaRPr kumimoji="0" lang="ko-KR" alt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84720" y="3467721"/>
            <a:ext cx="3296463" cy="1061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부팅</a:t>
            </a:r>
            <a:r>
              <a:rPr kumimoji="0" lang="ko-KR" altLang="en-US" sz="1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 시 </a:t>
            </a:r>
            <a:r>
              <a:rPr kumimoji="0" lang="ko-KR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주변 환경 정보를 얻을 수 있는</a:t>
            </a:r>
            <a:r>
              <a:rPr kumimoji="0" lang="ko-KR" altLang="en-US" sz="1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 라이브러리 혹은 프레임워크가</a:t>
            </a:r>
            <a:r>
              <a:rPr kumimoji="0" lang="ko-KR" altLang="en-US" sz="14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 존재하지 않는다</a:t>
            </a:r>
            <a:r>
              <a:rPr kumimoji="0" lang="en-US" altLang="ko-KR" sz="14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맑은 고딕"/>
              </a:rPr>
              <a:t>.</a:t>
            </a:r>
            <a:endParaRPr kumimoji="0" lang="ko-KR" alt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803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369026"/>
            <a:ext cx="247854" cy="2478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5" y="2534243"/>
            <a:ext cx="192036" cy="192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493" y="914399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시스템 </a:t>
            </a:r>
            <a:r>
              <a:rPr kumimoji="1" lang="ko-KR" altLang="en-US" sz="2000" b="1" dirty="0" smtClean="0"/>
              <a:t>구조</a:t>
            </a:r>
            <a:endParaRPr kumimoji="1"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342995" y="1905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개발내용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44418" y="1510749"/>
            <a:ext cx="4558747" cy="66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Operation System</a:t>
            </a:r>
            <a:endParaRPr kumimoji="1" lang="ko-KR" altLang="en-US" dirty="0"/>
          </a:p>
        </p:txBody>
      </p:sp>
      <p:sp>
        <p:nvSpPr>
          <p:cNvPr id="9" name="액자 8"/>
          <p:cNvSpPr/>
          <p:nvPr/>
        </p:nvSpPr>
        <p:spPr>
          <a:xfrm>
            <a:off x="2531165" y="2597426"/>
            <a:ext cx="4585251" cy="1258957"/>
          </a:xfrm>
          <a:prstGeom prst="frame">
            <a:avLst>
              <a:gd name="adj1" fmla="val 5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9" idx="0"/>
            <a:endCxn id="8" idx="2"/>
          </p:cNvCxnSpPr>
          <p:nvPr/>
        </p:nvCxnSpPr>
        <p:spPr>
          <a:xfrm flipV="1">
            <a:off x="4823791" y="2173358"/>
            <a:ext cx="1" cy="424068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96210" y="3273287"/>
            <a:ext cx="4108172" cy="410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IPXE</a:t>
            </a:r>
            <a:endParaRPr kumimoji="1"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0608" y="2796209"/>
            <a:ext cx="223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Boot loader </a:t>
            </a:r>
            <a:r>
              <a:rPr kumimoji="1" lang="en-US" altLang="ko-KR" dirty="0" smtClean="0"/>
              <a:t>System</a:t>
            </a:r>
            <a:endParaRPr kumimoji="1"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43061" y="2199862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smtClean="0"/>
              <a:t>OS</a:t>
            </a:r>
            <a:r>
              <a:rPr kumimoji="1" lang="ko-KR" altLang="en-US" sz="1400" b="1" dirty="0" smtClean="0"/>
              <a:t> </a:t>
            </a:r>
            <a:r>
              <a:rPr kumimoji="1" lang="en-US" altLang="ko-KR" sz="1400" b="1" dirty="0" smtClean="0"/>
              <a:t>Booting</a:t>
            </a:r>
            <a:endParaRPr kumimoji="1" lang="ko-KR" altLang="en-US" sz="1400" b="1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01746"/>
              </p:ext>
            </p:extLst>
          </p:nvPr>
        </p:nvGraphicFramePr>
        <p:xfrm>
          <a:off x="2517912" y="4231492"/>
          <a:ext cx="4625010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002"/>
                <a:gridCol w="925002"/>
                <a:gridCol w="925002"/>
                <a:gridCol w="925002"/>
                <a:gridCol w="92500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Cam Device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File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System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VESA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Wireless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Ethernet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Hardware Abstraction Layer (HAL)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Hardware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액자 24"/>
          <p:cNvSpPr/>
          <p:nvPr/>
        </p:nvSpPr>
        <p:spPr>
          <a:xfrm>
            <a:off x="2531165" y="1497496"/>
            <a:ext cx="4585252" cy="3962400"/>
          </a:xfrm>
          <a:prstGeom prst="frame">
            <a:avLst>
              <a:gd name="adj1" fmla="val 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3087756" y="3697357"/>
            <a:ext cx="0" cy="583096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3869635" y="3697357"/>
            <a:ext cx="0" cy="583096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797287" y="3697357"/>
            <a:ext cx="0" cy="556591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5777948" y="3697357"/>
            <a:ext cx="0" cy="556592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6573078" y="3670853"/>
            <a:ext cx="0" cy="596348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액자 44"/>
          <p:cNvSpPr/>
          <p:nvPr/>
        </p:nvSpPr>
        <p:spPr>
          <a:xfrm>
            <a:off x="2385392" y="2504662"/>
            <a:ext cx="4876800" cy="1484243"/>
          </a:xfrm>
          <a:prstGeom prst="frame">
            <a:avLst>
              <a:gd name="adj1" fmla="val 37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35966" y="329979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smtClean="0">
                <a:solidFill>
                  <a:srgbClr val="FF0000"/>
                </a:solidFill>
              </a:rPr>
              <a:t>핵심기술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281530" y="3326297"/>
            <a:ext cx="304800" cy="2915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7434470" y="2597427"/>
            <a:ext cx="475753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/>
              <a:t> </a:t>
            </a:r>
            <a:r>
              <a:rPr kumimoji="1" lang="en-US" altLang="ko-KR" sz="2000" b="1" dirty="0" smtClean="0"/>
              <a:t>IPXE</a:t>
            </a:r>
            <a:r>
              <a:rPr kumimoji="1" lang="ko-KR" altLang="en-US" sz="2000" b="1" dirty="0" smtClean="0"/>
              <a:t> </a:t>
            </a:r>
            <a:r>
              <a:rPr kumimoji="1" lang="en-US" altLang="ko-KR" sz="2000" b="1" dirty="0" smtClean="0"/>
              <a:t>?</a:t>
            </a:r>
            <a:r>
              <a:rPr kumimoji="1" lang="ko-KR" altLang="en-US" sz="2000" b="1" dirty="0" smtClean="0"/>
              <a:t> </a:t>
            </a:r>
            <a:endParaRPr kumimoji="1" lang="en-US" altLang="ko-KR" sz="2000" b="1" dirty="0" smtClean="0"/>
          </a:p>
          <a:p>
            <a:r>
              <a:rPr kumimoji="1" lang="ko-KR" altLang="en-US" sz="1600" b="1" dirty="0" smtClean="0"/>
              <a:t> 부트 로드 단계에서 네트워크 연결하여 자료를     </a:t>
            </a:r>
            <a:endParaRPr kumimoji="1" lang="en-US" altLang="ko-KR" sz="1600" b="1" dirty="0" smtClean="0"/>
          </a:p>
          <a:p>
            <a:r>
              <a:rPr kumimoji="1" lang="ko-KR" altLang="en-US" sz="1600" b="1" dirty="0" smtClean="0"/>
              <a:t> 전송 할 수 있도록 해주는 오픈 펌웨어 시스템   </a:t>
            </a:r>
            <a:endParaRPr kumimoji="1" lang="en-US" altLang="ko-KR" sz="1600" b="1" dirty="0" smtClean="0"/>
          </a:p>
          <a:p>
            <a:r>
              <a:rPr kumimoji="1" lang="ko-KR" altLang="en-US" sz="1600" b="1" dirty="0" smtClean="0"/>
              <a:t> 입니다</a:t>
            </a:r>
            <a:r>
              <a:rPr kumimoji="1" lang="en-US" altLang="ko-KR" sz="1600" b="1" dirty="0" smtClean="0"/>
              <a:t>.</a:t>
            </a:r>
          </a:p>
          <a:p>
            <a:r>
              <a:rPr kumimoji="1" lang="ko-KR" altLang="en-US" sz="1600" b="1" dirty="0" smtClean="0"/>
              <a:t>  </a:t>
            </a:r>
          </a:p>
          <a:p>
            <a:r>
              <a:rPr kumimoji="1" lang="ko-KR" altLang="en-US" sz="1600" b="1" dirty="0" smtClean="0"/>
              <a:t> 이 기술을 이용하여 사용자 노트북 유</a:t>
            </a:r>
            <a:r>
              <a:rPr kumimoji="1" lang="en-US" altLang="ko-KR" sz="1600" b="1" dirty="0" smtClean="0"/>
              <a:t>/</a:t>
            </a:r>
            <a:r>
              <a:rPr kumimoji="1" lang="ko-KR" altLang="en-US" sz="1600" b="1" dirty="0" smtClean="0"/>
              <a:t>무선 체크</a:t>
            </a:r>
            <a:endParaRPr kumimoji="1" lang="en-US" altLang="ko-KR" sz="1600" b="1" dirty="0" smtClean="0"/>
          </a:p>
          <a:p>
            <a:r>
              <a:rPr kumimoji="1" lang="ko-KR" altLang="en-US" sz="1600" b="1" dirty="0" smtClean="0"/>
              <a:t> </a:t>
            </a:r>
            <a:r>
              <a:rPr kumimoji="1" lang="en-US" altLang="ko-KR" sz="1600" b="1" dirty="0" smtClean="0"/>
              <a:t>GUI</a:t>
            </a:r>
            <a:r>
              <a:rPr kumimoji="1" lang="ko-KR" altLang="en-US" sz="1600" b="1" dirty="0" smtClean="0"/>
              <a:t>환경</a:t>
            </a:r>
            <a:r>
              <a:rPr kumimoji="1" lang="en-US" altLang="ko-KR" sz="1600" b="1" dirty="0" smtClean="0"/>
              <a:t>,</a:t>
            </a:r>
            <a:r>
              <a:rPr kumimoji="1" lang="ko-KR" altLang="en-US" sz="1600" b="1" dirty="0" smtClean="0"/>
              <a:t> 무선 </a:t>
            </a:r>
            <a:r>
              <a:rPr kumimoji="1" lang="en-US" altLang="ko-KR" sz="1600" b="1" dirty="0" smtClean="0"/>
              <a:t>AP</a:t>
            </a:r>
            <a:r>
              <a:rPr kumimoji="1" lang="ko-KR" altLang="en-US" sz="1600" b="1" dirty="0" smtClean="0"/>
              <a:t> 리스트 출력</a:t>
            </a:r>
            <a:r>
              <a:rPr kumimoji="1" lang="en-US" altLang="ko-KR" sz="1600" b="1" dirty="0" smtClean="0"/>
              <a:t>,</a:t>
            </a:r>
            <a:r>
              <a:rPr kumimoji="1" lang="ko-KR" altLang="en-US" sz="1600" b="1" dirty="0" smtClean="0"/>
              <a:t> 주변 환경 </a:t>
            </a:r>
            <a:endParaRPr kumimoji="1" lang="en-US" altLang="ko-KR" sz="1600" b="1" dirty="0" smtClean="0"/>
          </a:p>
          <a:p>
            <a:r>
              <a:rPr kumimoji="1" lang="en-US" altLang="ko-KR" sz="1600" b="1" dirty="0" smtClean="0"/>
              <a:t> Log </a:t>
            </a:r>
            <a:r>
              <a:rPr kumimoji="1" lang="ko-KR" altLang="en-US" sz="1600" b="1" dirty="0" smtClean="0"/>
              <a:t>수집</a:t>
            </a:r>
            <a:r>
              <a:rPr kumimoji="1" lang="en-US" altLang="ko-KR" sz="1600" b="1" dirty="0" smtClean="0"/>
              <a:t>,</a:t>
            </a:r>
            <a:r>
              <a:rPr kumimoji="1" lang="ko-KR" altLang="en-US" sz="1600" b="1" dirty="0" smtClean="0"/>
              <a:t> 운영체제 커널로 제어 변경이 핵심 </a:t>
            </a:r>
            <a:endParaRPr kumimoji="1" lang="en-US" altLang="ko-KR" sz="1600" b="1" dirty="0" smtClean="0"/>
          </a:p>
          <a:p>
            <a:r>
              <a:rPr kumimoji="1" lang="en-US" altLang="ko-KR" sz="1600" b="1" dirty="0"/>
              <a:t> </a:t>
            </a:r>
            <a:r>
              <a:rPr kumimoji="1" lang="ko-KR" altLang="en-US" sz="1600" b="1" dirty="0" smtClean="0"/>
              <a:t>기술 입니다</a:t>
            </a:r>
            <a:r>
              <a:rPr kumimoji="1" lang="en-US" altLang="ko-KR" sz="1600" b="1" dirty="0" smtClean="0"/>
              <a:t>.</a:t>
            </a:r>
            <a:endParaRPr kumimoji="1" lang="ko-KR" altLang="en-US" sz="1600" b="1" dirty="0"/>
          </a:p>
        </p:txBody>
      </p:sp>
      <p:cxnSp>
        <p:nvCxnSpPr>
          <p:cNvPr id="50" name="꺾인 연결선[E] 49"/>
          <p:cNvCxnSpPr>
            <a:stCxn id="47" idx="6"/>
          </p:cNvCxnSpPr>
          <p:nvPr/>
        </p:nvCxnSpPr>
        <p:spPr>
          <a:xfrm flipV="1">
            <a:off x="6586330" y="2809461"/>
            <a:ext cx="967409" cy="66261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89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369026"/>
            <a:ext cx="247854" cy="2478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5" y="2534243"/>
            <a:ext cx="192036" cy="192036"/>
          </a:xfrm>
          <a:prstGeom prst="rect">
            <a:avLst/>
          </a:prstGeom>
        </p:spPr>
      </p:pic>
      <p:pic>
        <p:nvPicPr>
          <p:cNvPr id="13" name="그림 12" descr="C:\Users\HAJIN\AppData\Roaming\PolarisOffice\ETemp\4656_15804584\poclip1\00\image_188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95" y="1322174"/>
            <a:ext cx="9378778" cy="446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45493" y="91439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시스템 구성도</a:t>
            </a:r>
            <a:endParaRPr kumimoji="1"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342995" y="1905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개발내용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5391" y="5009322"/>
            <a:ext cx="188224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ko-KR" altLang="en-US" b="1" dirty="0" smtClean="0"/>
              <a:t>부트로더 시스템</a:t>
            </a:r>
            <a:endParaRPr kumimoji="1"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024191" y="5665304"/>
            <a:ext cx="11079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ko-KR" altLang="en-US" b="1" dirty="0" smtClean="0"/>
              <a:t>중계서버</a:t>
            </a:r>
            <a:endParaRPr kumimoji="1"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78017" y="5592417"/>
            <a:ext cx="95891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ko-KR" altLang="en-US" b="1" dirty="0" smtClean="0"/>
              <a:t>웹서버 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07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369026"/>
            <a:ext cx="247854" cy="2478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5" y="2534243"/>
            <a:ext cx="192036" cy="192036"/>
          </a:xfrm>
          <a:prstGeom prst="rect">
            <a:avLst/>
          </a:prstGeom>
        </p:spPr>
      </p:pic>
      <p:pic>
        <p:nvPicPr>
          <p:cNvPr id="29" name="Picture 2" descr="http://cliparts.co/cliparts/8TE/b88/8TEb88Xe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21" y="3018071"/>
            <a:ext cx="1744293" cy="59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17" y="2559381"/>
            <a:ext cx="1561511" cy="1561511"/>
          </a:xfrm>
          <a:prstGeom prst="rect">
            <a:avLst/>
          </a:prstGeom>
        </p:spPr>
      </p:pic>
      <p:sp>
        <p:nvSpPr>
          <p:cNvPr id="31" name="텍스트 개체 틀 14"/>
          <p:cNvSpPr txBox="1">
            <a:spLocks/>
          </p:cNvSpPr>
          <p:nvPr/>
        </p:nvSpPr>
        <p:spPr>
          <a:xfrm>
            <a:off x="5229617" y="2113900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 smtClean="0"/>
              <a:t>IPXE</a:t>
            </a:r>
            <a:endParaRPr lang="ko-KR" altLang="en-US" sz="1800" b="1" dirty="0"/>
          </a:p>
        </p:txBody>
      </p:sp>
      <p:sp>
        <p:nvSpPr>
          <p:cNvPr id="32" name="텍스트 개체 틀 14"/>
          <p:cNvSpPr txBox="1">
            <a:spLocks/>
          </p:cNvSpPr>
          <p:nvPr/>
        </p:nvSpPr>
        <p:spPr>
          <a:xfrm>
            <a:off x="4614764" y="4780974"/>
            <a:ext cx="4179690" cy="7445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altLang="ko-KR" b="1" dirty="0" smtClean="0"/>
              <a:t>System Network </a:t>
            </a:r>
            <a:r>
              <a:rPr lang="en-US" altLang="ko-KR" b="1" dirty="0" smtClean="0"/>
              <a:t>Connect </a:t>
            </a:r>
            <a:endParaRPr lang="en-US" altLang="ko-KR" b="1" dirty="0" smtClean="0"/>
          </a:p>
          <a:p>
            <a:pPr marL="285750" indent="-285750">
              <a:buFont typeface="Arial" charset="0"/>
              <a:buChar char="•"/>
            </a:pPr>
            <a:r>
              <a:rPr lang="ko-KR" altLang="en-US" b="1" dirty="0" smtClean="0"/>
              <a:t> </a:t>
            </a:r>
            <a:r>
              <a:rPr lang="en-US" altLang="ko-KR" b="1" dirty="0" smtClean="0"/>
              <a:t>GUI</a:t>
            </a:r>
            <a:r>
              <a:rPr lang="ko-KR" altLang="en-US" b="1" dirty="0" smtClean="0"/>
              <a:t> 제공 및 </a:t>
            </a:r>
            <a:r>
              <a:rPr lang="en-US" altLang="ko-KR" b="1" dirty="0" smtClean="0"/>
              <a:t>AP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list </a:t>
            </a:r>
            <a:r>
              <a:rPr lang="ko-KR" altLang="en-US" b="1" dirty="0" smtClean="0"/>
              <a:t>출력</a:t>
            </a:r>
            <a:endParaRPr lang="en-US" altLang="ko-KR" b="1" dirty="0" smtClean="0"/>
          </a:p>
          <a:p>
            <a:pPr marL="285750" indent="-285750">
              <a:buFont typeface="Arial" charset="0"/>
              <a:buChar char="•"/>
            </a:pPr>
            <a:r>
              <a:rPr lang="ko-KR" altLang="en-US" b="1" dirty="0" smtClean="0"/>
              <a:t>수집된 정보 전송</a:t>
            </a:r>
            <a:endParaRPr lang="en-US" altLang="ko-KR" b="1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b="1" dirty="0" smtClean="0"/>
              <a:t>설치된 </a:t>
            </a:r>
            <a:r>
              <a:rPr kumimoji="1" lang="ko-KR" altLang="en-US" b="1" dirty="0"/>
              <a:t>운영체제 커널로 제어 </a:t>
            </a:r>
            <a:r>
              <a:rPr kumimoji="1" lang="ko-KR" altLang="en-US" b="1" dirty="0" smtClean="0"/>
              <a:t>변경</a:t>
            </a:r>
            <a:endParaRPr kumimoji="1" lang="en-US" altLang="ko-KR" b="1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b="1" dirty="0" smtClean="0"/>
              <a:t>”</a:t>
            </a:r>
            <a:r>
              <a:rPr kumimoji="1" lang="ko-KR" altLang="en-US" b="1" dirty="0" smtClean="0"/>
              <a:t> 무선 인증은 </a:t>
            </a:r>
            <a:r>
              <a:rPr kumimoji="1" lang="en-US" altLang="ko-KR" b="1" dirty="0" smtClean="0"/>
              <a:t>OPEN , WEP </a:t>
            </a:r>
            <a:r>
              <a:rPr kumimoji="1" lang="ko-KR" altLang="en-US" b="1" dirty="0" smtClean="0"/>
              <a:t>만 지원</a:t>
            </a:r>
            <a:r>
              <a:rPr kumimoji="1" lang="en-US" altLang="ko-KR" b="1" dirty="0" smtClean="0"/>
              <a:t>”</a:t>
            </a:r>
            <a:r>
              <a:rPr kumimoji="1" lang="ko-KR" altLang="en-US" b="1" dirty="0" smtClean="0"/>
              <a:t> </a:t>
            </a:r>
            <a:endParaRPr kumimoji="1" lang="ko-KR" altLang="en-US" b="1" dirty="0"/>
          </a:p>
          <a:p>
            <a:pPr marL="285750" indent="-285750">
              <a:buFont typeface="Arial" charset="0"/>
              <a:buChar char="•"/>
            </a:pPr>
            <a:endParaRPr lang="ko-KR" altLang="en-US" b="1" dirty="0"/>
          </a:p>
        </p:txBody>
      </p:sp>
      <p:sp>
        <p:nvSpPr>
          <p:cNvPr id="33" name="텍스트 개체 틀 14"/>
          <p:cNvSpPr txBox="1">
            <a:spLocks/>
          </p:cNvSpPr>
          <p:nvPr/>
        </p:nvSpPr>
        <p:spPr>
          <a:xfrm>
            <a:off x="3652072" y="2748214"/>
            <a:ext cx="1531275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/>
              <a:t>Booting</a:t>
            </a:r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508540" y="214506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web</a:t>
            </a:r>
            <a:endParaRPr kumimoji="1"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6" name="텍스트 개체 틀 14"/>
          <p:cNvSpPr txBox="1">
            <a:spLocks/>
          </p:cNvSpPr>
          <p:nvPr/>
        </p:nvSpPr>
        <p:spPr>
          <a:xfrm>
            <a:off x="6510122" y="2539220"/>
            <a:ext cx="2018931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/>
              <a:t>Log</a:t>
            </a:r>
            <a:r>
              <a:rPr lang="ko-KR" altLang="en-US" sz="1200" b="1" dirty="0" smtClean="0"/>
              <a:t> 전송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/>
              <a:t>ex</a:t>
            </a:r>
            <a:r>
              <a:rPr lang="en-US" altLang="ko-KR" sz="1200" b="1" dirty="0" smtClean="0"/>
              <a:t>. Log info(AP, IP)</a:t>
            </a:r>
            <a:endParaRPr lang="ko-KR" altLang="en-US" sz="1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9508954" y="3768133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사용자가 필요시 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웹페이지를 통하여 볼수있다</a:t>
            </a:r>
            <a:r>
              <a:rPr lang="en-US" altLang="ko-KR" sz="1400" b="1" dirty="0" smtClean="0"/>
              <a:t>.</a:t>
            </a:r>
            <a:endParaRPr kumimoji="1"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8232322" y="229311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Server</a:t>
            </a:r>
            <a:endParaRPr kumimoji="1"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1" name="Picture 2" descr="http://cliparts.co/cliparts/8TE/b88/8TEb88Xe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744" y="2887433"/>
            <a:ext cx="1025057" cy="59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545493" y="914399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프로그램 동작흐름</a:t>
            </a:r>
            <a:endParaRPr kumimoji="1"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342995" y="1905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개발내용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50" y="2442338"/>
            <a:ext cx="1625600" cy="162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022" y="2526520"/>
            <a:ext cx="1133907" cy="1133907"/>
          </a:xfrm>
          <a:prstGeom prst="rect">
            <a:avLst/>
          </a:prstGeom>
        </p:spPr>
      </p:pic>
      <p:pic>
        <p:nvPicPr>
          <p:cNvPr id="42" name="Picture 2" descr="http://cliparts.co/cliparts/8TE/b88/8TEb88Xe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752" y="2921835"/>
            <a:ext cx="1435393" cy="59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19061" y="2146856"/>
            <a:ext cx="2491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/>
              <a:t>IPXE MBR code </a:t>
            </a:r>
            <a:r>
              <a:rPr kumimoji="1" lang="ko-KR" altLang="en-US" sz="1400" b="1" dirty="0" smtClean="0"/>
              <a:t>수행</a:t>
            </a:r>
            <a:endParaRPr kumimoji="1" lang="en-US" altLang="ko-KR" sz="1400" b="1" dirty="0" smtClean="0"/>
          </a:p>
          <a:p>
            <a:r>
              <a:rPr kumimoji="1" lang="en-US" altLang="ko-KR" sz="1400" b="1" dirty="0" smtClean="0"/>
              <a:t>“</a:t>
            </a:r>
            <a:r>
              <a:rPr kumimoji="1" lang="ko-KR" altLang="en-US" sz="1400" b="1" dirty="0" smtClean="0"/>
              <a:t>실패시 시스템 종료</a:t>
            </a:r>
            <a:r>
              <a:rPr kumimoji="1" lang="en-US" altLang="ko-KR" sz="1400" b="1" dirty="0" smtClean="0"/>
              <a:t>”</a:t>
            </a:r>
            <a:endParaRPr kumimoji="1" lang="ko-KR" altLang="en-US" sz="14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05" y="2576444"/>
            <a:ext cx="1263373" cy="126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액자 17"/>
          <p:cNvSpPr/>
          <p:nvPr/>
        </p:nvSpPr>
        <p:spPr>
          <a:xfrm>
            <a:off x="7540487" y="1166191"/>
            <a:ext cx="3591339" cy="2915479"/>
          </a:xfrm>
          <a:prstGeom prst="frame">
            <a:avLst>
              <a:gd name="adj1" fmla="val 30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 시연</a:t>
            </a:r>
            <a:r>
              <a:rPr lang="en-US" altLang="ko-KR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및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Q&amp;A</a:t>
            </a:r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369026"/>
            <a:ext cx="247854" cy="2478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5" y="2534243"/>
            <a:ext cx="192036" cy="192036"/>
          </a:xfrm>
          <a:prstGeom prst="rect">
            <a:avLst/>
          </a:prstGeom>
        </p:spPr>
      </p:pic>
      <p:pic>
        <p:nvPicPr>
          <p:cNvPr id="42" name="그림 41" descr="C:\Users\HAJIN\AppData\Roaming\PolarisOffice\ETemp\4656_15804584\poclip1\00\image_14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749" y="1772865"/>
            <a:ext cx="4915181" cy="3978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369281" y="4189836"/>
            <a:ext cx="162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smtClean="0"/>
              <a:t>Server class</a:t>
            </a:r>
            <a:endParaRPr kumimoji="1"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545493" y="914399"/>
            <a:ext cx="4285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/>
              <a:t>시스템 </a:t>
            </a:r>
            <a:r>
              <a:rPr kumimoji="1" lang="ko-KR" altLang="en-US" sz="2000" b="1" dirty="0" smtClean="0"/>
              <a:t>설계도 </a:t>
            </a:r>
            <a:r>
              <a:rPr kumimoji="1" lang="en-US" altLang="ko-KR" sz="2000" b="1" dirty="0" smtClean="0"/>
              <a:t>(#1</a:t>
            </a:r>
            <a:r>
              <a:rPr kumimoji="1" lang="ko-KR" altLang="en-US" sz="2000" b="1" dirty="0" smtClean="0"/>
              <a:t> </a:t>
            </a:r>
            <a:r>
              <a:rPr kumimoji="1" lang="en-US" altLang="ko-KR" sz="2000" b="1" dirty="0" smtClean="0"/>
              <a:t>Middle </a:t>
            </a:r>
            <a:r>
              <a:rPr kumimoji="1" lang="en-US" altLang="ko-KR" sz="2000" b="1" dirty="0"/>
              <a:t>Server</a:t>
            </a:r>
            <a:r>
              <a:rPr kumimoji="1" lang="en-US" altLang="ko-KR" sz="2000" b="1" dirty="0" smtClean="0"/>
              <a:t>)</a:t>
            </a:r>
            <a:r>
              <a:rPr kumimoji="1" lang="ko-KR" altLang="en-US" sz="2000" b="1" dirty="0" smtClean="0"/>
              <a:t> </a:t>
            </a:r>
            <a:endParaRPr kumimoji="1" lang="ko-KR" alt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342995" y="1905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개발내용</a:t>
            </a:r>
            <a:endParaRPr lang="ko-KR" altLang="en-US" sz="2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" name="액자 1"/>
          <p:cNvSpPr/>
          <p:nvPr/>
        </p:nvSpPr>
        <p:spPr>
          <a:xfrm>
            <a:off x="2279375" y="2027583"/>
            <a:ext cx="927652" cy="1444487"/>
          </a:xfrm>
          <a:prstGeom prst="frame">
            <a:avLst>
              <a:gd name="adj1" fmla="val 29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08" y="1257537"/>
            <a:ext cx="3366053" cy="2744620"/>
          </a:xfrm>
          <a:prstGeom prst="rect">
            <a:avLst/>
          </a:prstGeom>
        </p:spPr>
      </p:pic>
      <p:cxnSp>
        <p:nvCxnSpPr>
          <p:cNvPr id="11" name="꺾인 연결선[E] 10"/>
          <p:cNvCxnSpPr>
            <a:stCxn id="2" idx="0"/>
            <a:endCxn id="8" idx="1"/>
          </p:cNvCxnSpPr>
          <p:nvPr/>
        </p:nvCxnSpPr>
        <p:spPr>
          <a:xfrm rot="16200000" flipH="1">
            <a:off x="4906972" y="-136188"/>
            <a:ext cx="602264" cy="4929807"/>
          </a:xfrm>
          <a:prstGeom prst="bentConnector4">
            <a:avLst>
              <a:gd name="adj1" fmla="val -37957"/>
              <a:gd name="adj2" fmla="val 5470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38120" y="4611756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sym typeface="Helvetica Neue"/>
              </a:rPr>
              <a:t>세션을 관리해주는 </a:t>
            </a:r>
            <a:r>
              <a:rPr lang="ko-KR" altLang="en-US" dirty="0" smtClean="0">
                <a:sym typeface="Helvetica Neue"/>
              </a:rPr>
              <a:t>역할</a:t>
            </a:r>
            <a:endParaRPr lang="en-US" altLang="ko-KR" dirty="0" smtClean="0">
              <a:sym typeface="Helvetica Neue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>
                <a:sym typeface="Helvetica Neue"/>
              </a:rPr>
              <a:t>세션으로 부터 오는 패킷 관리 </a:t>
            </a:r>
            <a:endParaRPr kumimoji="1" lang="en-US" altLang="ko-KR" dirty="0" smtClean="0">
              <a:sym typeface="Helvetica Neue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>
                <a:sym typeface="Helvetica Neue"/>
              </a:rPr>
              <a:t>다른 서버와 연결하여 서버들 간의 목록 관리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4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955</Words>
  <Application>Microsoft Macintosh PowerPoint</Application>
  <PresentationFormat>와이드스크린</PresentationFormat>
  <Paragraphs>224</Paragraphs>
  <Slides>17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나눔고딕</vt:lpstr>
      <vt:lpstr>맑은 고딕</vt:lpstr>
      <vt:lpstr>인터파크고딕 L</vt:lpstr>
      <vt:lpstr>a옛날목욕탕B</vt:lpstr>
      <vt:lpstr>Helvetica Neue</vt:lpstr>
      <vt:lpstr>HY울릉도M</vt:lpstr>
      <vt:lpstr>Nanum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징징이</dc:creator>
  <cp:lastModifiedBy>강호용</cp:lastModifiedBy>
  <cp:revision>59</cp:revision>
  <dcterms:created xsi:type="dcterms:W3CDTF">2016-10-15T05:21:01Z</dcterms:created>
  <dcterms:modified xsi:type="dcterms:W3CDTF">2016-11-10T10:23:46Z</dcterms:modified>
</cp:coreProperties>
</file>